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72" r:id="rId5"/>
    <p:sldMasterId id="2147483676" r:id="rId6"/>
    <p:sldMasterId id="2147483678" r:id="rId7"/>
    <p:sldMasterId id="2147483680" r:id="rId8"/>
    <p:sldMasterId id="2147483660" r:id="rId9"/>
    <p:sldMasterId id="2147483668" r:id="rId10"/>
    <p:sldMasterId id="2147483664" r:id="rId11"/>
    <p:sldMasterId id="2147483670" r:id="rId12"/>
    <p:sldMasterId id="2147483674" r:id="rId13"/>
  </p:sldMasterIdLst>
  <p:notesMasterIdLst>
    <p:notesMasterId r:id="rId50"/>
  </p:notesMasterIdLst>
  <p:sldIdLst>
    <p:sldId id="301" r:id="rId14"/>
    <p:sldId id="1891" r:id="rId15"/>
    <p:sldId id="1956" r:id="rId16"/>
    <p:sldId id="1957" r:id="rId17"/>
    <p:sldId id="1892" r:id="rId18"/>
    <p:sldId id="1959" r:id="rId19"/>
    <p:sldId id="1974" r:id="rId20"/>
    <p:sldId id="1893" r:id="rId21"/>
    <p:sldId id="1897" r:id="rId22"/>
    <p:sldId id="1975" r:id="rId23"/>
    <p:sldId id="1898" r:id="rId24"/>
    <p:sldId id="1976" r:id="rId25"/>
    <p:sldId id="1977" r:id="rId26"/>
    <p:sldId id="1979" r:id="rId27"/>
    <p:sldId id="1960" r:id="rId28"/>
    <p:sldId id="1899" r:id="rId29"/>
    <p:sldId id="1900" r:id="rId30"/>
    <p:sldId id="1973" r:id="rId31"/>
    <p:sldId id="1902" r:id="rId32"/>
    <p:sldId id="1985" r:id="rId33"/>
    <p:sldId id="1903" r:id="rId34"/>
    <p:sldId id="1904" r:id="rId35"/>
    <p:sldId id="1905" r:id="rId36"/>
    <p:sldId id="1906" r:id="rId37"/>
    <p:sldId id="1978" r:id="rId38"/>
    <p:sldId id="1907" r:id="rId39"/>
    <p:sldId id="1961" r:id="rId40"/>
    <p:sldId id="1908" r:id="rId41"/>
    <p:sldId id="1984" r:id="rId42"/>
    <p:sldId id="1913" r:id="rId43"/>
    <p:sldId id="1914" r:id="rId44"/>
    <p:sldId id="1915" r:id="rId45"/>
    <p:sldId id="1916" r:id="rId46"/>
    <p:sldId id="1970" r:id="rId47"/>
    <p:sldId id="1917" r:id="rId48"/>
    <p:sldId id="1958" r:id="rId49"/>
  </p:sldIdLst>
  <p:sldSz cx="9144000" cy="5143500" type="screen16x9"/>
  <p:notesSz cx="6980238"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y Ceolin" initials="SC" lastIdx="13" clrIdx="0">
    <p:extLst>
      <p:ext uri="{19B8F6BF-5375-455C-9EA6-DF929625EA0E}">
        <p15:presenceInfo xmlns:p15="http://schemas.microsoft.com/office/powerpoint/2012/main" userId="S::sceolin@tssa.org::85e91108-0382-4c02-b24c-1cd004fe1435" providerId="AD"/>
      </p:ext>
    </p:extLst>
  </p:cmAuthor>
  <p:cmAuthor id="2" name="Shaun Montano" initials="SM" lastIdx="1" clrIdx="1">
    <p:extLst>
      <p:ext uri="{19B8F6BF-5375-455C-9EA6-DF929625EA0E}">
        <p15:presenceInfo xmlns:p15="http://schemas.microsoft.com/office/powerpoint/2012/main" userId="S::smontano@tssa.org::ddad9152-ba1f-43b4-9650-a7541105ba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79907" autoAdjust="0"/>
  </p:normalViewPr>
  <p:slideViewPr>
    <p:cSldViewPr snapToGrid="0" snapToObjects="1">
      <p:cViewPr varScale="1">
        <p:scale>
          <a:sx n="100" d="100"/>
          <a:sy n="100" d="100"/>
        </p:scale>
        <p:origin x="492" y="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60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8" Type="http://schemas.openxmlformats.org/officeDocument/2006/relationships/slideMaster" Target="slideMasters/slideMaster5.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37D508-4A9E-4A19-A256-E83B848191D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CA"/>
        </a:p>
      </dgm:t>
    </dgm:pt>
    <dgm:pt modelId="{D9A3ADD4-1BE8-4973-BD2B-06EC417D8C8F}">
      <dgm:prSet phldrT="[Text]"/>
      <dgm:spPr/>
      <dgm:t>
        <a:bodyPr/>
        <a:lstStyle/>
        <a:p>
          <a:r>
            <a:rPr lang="en-CA" dirty="0"/>
            <a:t>WHAT IS THE TECHNICAL STANDARDS &amp; SAFETY ACT?</a:t>
          </a:r>
        </a:p>
      </dgm:t>
    </dgm:pt>
    <dgm:pt modelId="{4F95E6D2-4D0E-4658-9CAD-6BF6E961C8A3}" type="parTrans" cxnId="{66FB982F-744D-4A51-B976-055B40DBC223}">
      <dgm:prSet/>
      <dgm:spPr/>
      <dgm:t>
        <a:bodyPr/>
        <a:lstStyle/>
        <a:p>
          <a:endParaRPr lang="en-CA"/>
        </a:p>
      </dgm:t>
    </dgm:pt>
    <dgm:pt modelId="{BC8F60D6-800B-441A-BD66-B094FBD2321C}" type="sibTrans" cxnId="{66FB982F-744D-4A51-B976-055B40DBC223}">
      <dgm:prSet/>
      <dgm:spPr/>
      <dgm:t>
        <a:bodyPr/>
        <a:lstStyle/>
        <a:p>
          <a:endParaRPr lang="en-CA"/>
        </a:p>
      </dgm:t>
    </dgm:pt>
    <dgm:pt modelId="{9A7F6601-5882-4B99-9826-548826754D51}">
      <dgm:prSet phldrT="[Text]"/>
      <dgm:spPr/>
      <dgm:t>
        <a:bodyPr/>
        <a:lstStyle/>
        <a:p>
          <a:pPr>
            <a:buClr>
              <a:srgbClr val="FF0000"/>
            </a:buClr>
            <a:buFont typeface="Symbol" panose="05050102010706020507" pitchFamily="18" charset="2"/>
            <a:buChar char="·"/>
          </a:pPr>
          <a:r>
            <a:rPr lang="en-US" altLang="en-US" dirty="0"/>
            <a:t>The Act is a Government of Ontario document that establishes general principles, duties and responsibilities as well as defines the administrative powers for monitoring, enforcing and creating regulations.</a:t>
          </a:r>
          <a:endParaRPr lang="en-CA" dirty="0"/>
        </a:p>
      </dgm:t>
    </dgm:pt>
    <dgm:pt modelId="{629AAD21-05C8-4975-BD18-094A5F434D42}" type="parTrans" cxnId="{EC10DEED-66BA-4D68-90A6-3C5026C85C36}">
      <dgm:prSet/>
      <dgm:spPr/>
      <dgm:t>
        <a:bodyPr/>
        <a:lstStyle/>
        <a:p>
          <a:endParaRPr lang="en-CA"/>
        </a:p>
      </dgm:t>
    </dgm:pt>
    <dgm:pt modelId="{48DF8495-9FE6-494E-8667-7AC6C4344E84}" type="sibTrans" cxnId="{EC10DEED-66BA-4D68-90A6-3C5026C85C36}">
      <dgm:prSet/>
      <dgm:spPr/>
      <dgm:t>
        <a:bodyPr/>
        <a:lstStyle/>
        <a:p>
          <a:endParaRPr lang="en-CA"/>
        </a:p>
      </dgm:t>
    </dgm:pt>
    <dgm:pt modelId="{A0864E21-5474-4AFA-82EF-8777C1089EA0}">
      <dgm:prSet phldrT="[Text]"/>
      <dgm:spPr/>
      <dgm:t>
        <a:bodyPr/>
        <a:lstStyle/>
        <a:p>
          <a:r>
            <a:rPr lang="en-CA" dirty="0"/>
            <a:t>WHAT ARE THE BPV REGULATIONS?</a:t>
          </a:r>
        </a:p>
      </dgm:t>
    </dgm:pt>
    <dgm:pt modelId="{127711BE-681D-4454-BCF7-C16D958062E8}" type="parTrans" cxnId="{D379FB60-AA14-4ADB-933E-5F7817FDF596}">
      <dgm:prSet/>
      <dgm:spPr/>
      <dgm:t>
        <a:bodyPr/>
        <a:lstStyle/>
        <a:p>
          <a:endParaRPr lang="en-CA"/>
        </a:p>
      </dgm:t>
    </dgm:pt>
    <dgm:pt modelId="{156FD054-81EA-4A0A-B258-E5D4835E26BA}" type="sibTrans" cxnId="{D379FB60-AA14-4ADB-933E-5F7817FDF596}">
      <dgm:prSet/>
      <dgm:spPr/>
      <dgm:t>
        <a:bodyPr/>
        <a:lstStyle/>
        <a:p>
          <a:endParaRPr lang="en-CA"/>
        </a:p>
      </dgm:t>
    </dgm:pt>
    <dgm:pt modelId="{C9B3C89B-4E0A-4C04-A9A4-2C70DE813730}">
      <dgm:prSet phldrT="[Text]"/>
      <dgm:spPr/>
      <dgm:t>
        <a:bodyPr/>
        <a:lstStyle/>
        <a:p>
          <a:pPr>
            <a:buClr>
              <a:srgbClr val="FF0000"/>
            </a:buClr>
            <a:buFont typeface="Symbol" panose="05050102010706020507" pitchFamily="18" charset="2"/>
            <a:buChar char="·"/>
          </a:pPr>
          <a:r>
            <a:rPr lang="en-US" altLang="en-US" dirty="0"/>
            <a:t>More specific provisions, responsive to the unique needs of the sector including</a:t>
          </a:r>
          <a:endParaRPr lang="en-CA" dirty="0"/>
        </a:p>
      </dgm:t>
    </dgm:pt>
    <dgm:pt modelId="{8A4F4675-ABFB-4AEE-9A5E-0B67C99F3CD1}" type="parTrans" cxnId="{5C6D0394-CDFF-42C2-9C5A-8D9D61058CED}">
      <dgm:prSet/>
      <dgm:spPr/>
      <dgm:t>
        <a:bodyPr/>
        <a:lstStyle/>
        <a:p>
          <a:endParaRPr lang="en-CA"/>
        </a:p>
      </dgm:t>
    </dgm:pt>
    <dgm:pt modelId="{13A2F7F0-00F2-413F-92C4-E3096C104786}" type="sibTrans" cxnId="{5C6D0394-CDFF-42C2-9C5A-8D9D61058CED}">
      <dgm:prSet/>
      <dgm:spPr/>
      <dgm:t>
        <a:bodyPr/>
        <a:lstStyle/>
        <a:p>
          <a:endParaRPr lang="en-CA"/>
        </a:p>
      </dgm:t>
    </dgm:pt>
    <dgm:pt modelId="{F9E6C8BA-E50B-4E9F-A3E4-8933F90C8236}">
      <dgm:prSet phldrT="[Text]"/>
      <dgm:spPr/>
      <dgm:t>
        <a:bodyPr/>
        <a:lstStyle/>
        <a:p>
          <a:pPr>
            <a:buClr>
              <a:srgbClr val="FF0000"/>
            </a:buClr>
            <a:buFont typeface="Arial" panose="020B0604020202020204" pitchFamily="34" charset="0"/>
            <a:buChar char="•"/>
          </a:pPr>
          <a:r>
            <a:rPr lang="en-US" altLang="en-US" dirty="0"/>
            <a:t>Is controlled by review with MCS (Ministry of Government and Consumer Services) as changes to Codes and Standards take place</a:t>
          </a:r>
          <a:endParaRPr lang="en-CA" dirty="0"/>
        </a:p>
      </dgm:t>
    </dgm:pt>
    <dgm:pt modelId="{DD8E3993-14A1-4E0C-9458-D63CE9DD6C84}" type="parTrans" cxnId="{C9255A9D-DBC6-4E32-830E-E4B63CFBB472}">
      <dgm:prSet/>
      <dgm:spPr/>
      <dgm:t>
        <a:bodyPr/>
        <a:lstStyle/>
        <a:p>
          <a:endParaRPr lang="en-CA"/>
        </a:p>
      </dgm:t>
    </dgm:pt>
    <dgm:pt modelId="{17AFAEDE-CC80-4C5B-93AA-7DC93D715815}" type="sibTrans" cxnId="{C9255A9D-DBC6-4E32-830E-E4B63CFBB472}">
      <dgm:prSet/>
      <dgm:spPr/>
      <dgm:t>
        <a:bodyPr/>
        <a:lstStyle/>
        <a:p>
          <a:endParaRPr lang="en-CA"/>
        </a:p>
      </dgm:t>
    </dgm:pt>
    <dgm:pt modelId="{4AF31C23-F07E-4D7E-92C6-B3139C9846F6}">
      <dgm:prSet/>
      <dgm:spPr/>
      <dgm:t>
        <a:bodyPr/>
        <a:lstStyle/>
        <a:p>
          <a:pPr>
            <a:buClr>
              <a:srgbClr val="FF0000"/>
            </a:buClr>
            <a:buFont typeface="Symbol" panose="05050102010706020507" pitchFamily="18" charset="2"/>
            <a:buChar char="·"/>
          </a:pPr>
          <a:r>
            <a:rPr lang="en-US" altLang="en-US"/>
            <a:t>Authorizations to carry out specific duties</a:t>
          </a:r>
          <a:endParaRPr lang="en-US" altLang="en-US" dirty="0"/>
        </a:p>
      </dgm:t>
    </dgm:pt>
    <dgm:pt modelId="{7E74F692-0631-40CF-87CD-606016EB7448}" type="parTrans" cxnId="{973F45C0-C950-4201-993F-5FE3BD1573F0}">
      <dgm:prSet/>
      <dgm:spPr/>
      <dgm:t>
        <a:bodyPr/>
        <a:lstStyle/>
        <a:p>
          <a:endParaRPr lang="en-CA"/>
        </a:p>
      </dgm:t>
    </dgm:pt>
    <dgm:pt modelId="{62F82D6E-1A13-4B57-8A87-A225AFA19760}" type="sibTrans" cxnId="{973F45C0-C950-4201-993F-5FE3BD1573F0}">
      <dgm:prSet/>
      <dgm:spPr/>
      <dgm:t>
        <a:bodyPr/>
        <a:lstStyle/>
        <a:p>
          <a:endParaRPr lang="en-CA"/>
        </a:p>
      </dgm:t>
    </dgm:pt>
    <dgm:pt modelId="{FB72EE9A-2E75-420B-962F-C596F14B56B1}">
      <dgm:prSet/>
      <dgm:spPr/>
      <dgm:t>
        <a:bodyPr/>
        <a:lstStyle/>
        <a:p>
          <a:pPr>
            <a:buClr>
              <a:srgbClr val="FF0000"/>
            </a:buClr>
            <a:buFont typeface="Symbol" panose="05050102010706020507" pitchFamily="18" charset="2"/>
            <a:buChar char="·"/>
          </a:pPr>
          <a:r>
            <a:rPr lang="en-US" altLang="en-US" dirty="0"/>
            <a:t>Powers of inspectors</a:t>
          </a:r>
        </a:p>
      </dgm:t>
    </dgm:pt>
    <dgm:pt modelId="{B290C622-BF20-4511-B8C2-2AA68D471907}" type="parTrans" cxnId="{F10938A1-AD1B-4E4E-907B-7B394E9A25FD}">
      <dgm:prSet/>
      <dgm:spPr/>
      <dgm:t>
        <a:bodyPr/>
        <a:lstStyle/>
        <a:p>
          <a:endParaRPr lang="en-CA"/>
        </a:p>
      </dgm:t>
    </dgm:pt>
    <dgm:pt modelId="{41310856-EEEA-41B6-8F6C-972087E9928D}" type="sibTrans" cxnId="{F10938A1-AD1B-4E4E-907B-7B394E9A25FD}">
      <dgm:prSet/>
      <dgm:spPr/>
      <dgm:t>
        <a:bodyPr/>
        <a:lstStyle/>
        <a:p>
          <a:endParaRPr lang="en-CA"/>
        </a:p>
      </dgm:t>
    </dgm:pt>
    <dgm:pt modelId="{A9F003A0-1C3C-443B-AADD-58C84B2478A2}">
      <dgm:prSet/>
      <dgm:spPr/>
      <dgm:t>
        <a:bodyPr/>
        <a:lstStyle/>
        <a:p>
          <a:pPr>
            <a:buClr>
              <a:srgbClr val="FF0000"/>
            </a:buClr>
            <a:buFont typeface="Symbol" panose="05050102010706020507" pitchFamily="18" charset="2"/>
            <a:buChar char="·"/>
          </a:pPr>
          <a:r>
            <a:rPr lang="en-US" altLang="en-US" dirty="0"/>
            <a:t>Appeal mechanisms</a:t>
          </a:r>
        </a:p>
      </dgm:t>
    </dgm:pt>
    <dgm:pt modelId="{B2B55721-ABF3-4F1E-AD8B-E9514727CE74}" type="parTrans" cxnId="{9FB16C68-FE9F-47AE-80B1-506ACC1CEDD8}">
      <dgm:prSet/>
      <dgm:spPr/>
      <dgm:t>
        <a:bodyPr/>
        <a:lstStyle/>
        <a:p>
          <a:endParaRPr lang="en-CA"/>
        </a:p>
      </dgm:t>
    </dgm:pt>
    <dgm:pt modelId="{713550F7-FE81-47CB-A7E6-235CDABE9735}" type="sibTrans" cxnId="{9FB16C68-FE9F-47AE-80B1-506ACC1CEDD8}">
      <dgm:prSet/>
      <dgm:spPr/>
      <dgm:t>
        <a:bodyPr/>
        <a:lstStyle/>
        <a:p>
          <a:endParaRPr lang="en-CA"/>
        </a:p>
      </dgm:t>
    </dgm:pt>
    <dgm:pt modelId="{0452B4B9-31A9-472E-B857-389E6B244C9F}">
      <dgm:prSet/>
      <dgm:spPr/>
      <dgm:t>
        <a:bodyPr/>
        <a:lstStyle/>
        <a:p>
          <a:pPr>
            <a:buClr>
              <a:srgbClr val="FF0000"/>
            </a:buClr>
            <a:buFont typeface="Symbol" panose="05050102010706020507" pitchFamily="18" charset="2"/>
            <a:buChar char="·"/>
          </a:pPr>
          <a:r>
            <a:rPr lang="en-US" altLang="en-US" dirty="0"/>
            <a:t>Regulation-making authority</a:t>
          </a:r>
        </a:p>
      </dgm:t>
    </dgm:pt>
    <dgm:pt modelId="{044741F6-E873-41F8-819E-925C98BCE007}" type="parTrans" cxnId="{0FF5E2C6-7BA8-4D84-BB46-C0D7118FFA7C}">
      <dgm:prSet/>
      <dgm:spPr/>
      <dgm:t>
        <a:bodyPr/>
        <a:lstStyle/>
        <a:p>
          <a:endParaRPr lang="en-CA"/>
        </a:p>
      </dgm:t>
    </dgm:pt>
    <dgm:pt modelId="{E107E8B9-2686-4CED-8322-DE5781AC3BEB}" type="sibTrans" cxnId="{0FF5E2C6-7BA8-4D84-BB46-C0D7118FFA7C}">
      <dgm:prSet/>
      <dgm:spPr/>
      <dgm:t>
        <a:bodyPr/>
        <a:lstStyle/>
        <a:p>
          <a:endParaRPr lang="en-CA"/>
        </a:p>
      </dgm:t>
    </dgm:pt>
    <dgm:pt modelId="{E24CD9D1-AE3E-424F-9B68-D8997449FAD0}">
      <dgm:prSet phldrT="[Text]"/>
      <dgm:spPr/>
      <dgm:t>
        <a:bodyPr/>
        <a:lstStyle/>
        <a:p>
          <a:pPr>
            <a:buClr>
              <a:srgbClr val="FF0000"/>
            </a:buClr>
            <a:buFont typeface="Symbol" panose="05050102010706020507" pitchFamily="18" charset="2"/>
            <a:buChar char="·"/>
          </a:pPr>
          <a:r>
            <a:rPr lang="en-US" altLang="en-US" dirty="0"/>
            <a:t>Procedures and requirements for licenses</a:t>
          </a:r>
          <a:endParaRPr lang="en-CA" dirty="0"/>
        </a:p>
      </dgm:t>
    </dgm:pt>
    <dgm:pt modelId="{DA7BA3B0-24AD-4F30-ABA4-3D6CF0C3876D}" type="parTrans" cxnId="{DA45538D-D901-44C4-94FD-3D31FE45789D}">
      <dgm:prSet/>
      <dgm:spPr/>
      <dgm:t>
        <a:bodyPr/>
        <a:lstStyle/>
        <a:p>
          <a:endParaRPr lang="en-CA"/>
        </a:p>
      </dgm:t>
    </dgm:pt>
    <dgm:pt modelId="{8566B1B4-4229-49A5-B556-244CFB29A534}" type="sibTrans" cxnId="{DA45538D-D901-44C4-94FD-3D31FE45789D}">
      <dgm:prSet/>
      <dgm:spPr/>
      <dgm:t>
        <a:bodyPr/>
        <a:lstStyle/>
        <a:p>
          <a:endParaRPr lang="en-CA"/>
        </a:p>
      </dgm:t>
    </dgm:pt>
    <dgm:pt modelId="{0242A075-8876-40FC-AF87-D372D1D87940}">
      <dgm:prSet phldrT="[Text]"/>
      <dgm:spPr/>
      <dgm:t>
        <a:bodyPr/>
        <a:lstStyle/>
        <a:p>
          <a:pPr>
            <a:buClr>
              <a:srgbClr val="FF0000"/>
            </a:buClr>
            <a:buFont typeface="Symbol" panose="05050102010706020507" pitchFamily="18" charset="2"/>
            <a:buChar char="·"/>
          </a:pPr>
          <a:r>
            <a:rPr lang="en-US" altLang="en-US" dirty="0"/>
            <a:t>Duties of contractors</a:t>
          </a:r>
          <a:endParaRPr lang="en-CA" dirty="0"/>
        </a:p>
      </dgm:t>
    </dgm:pt>
    <dgm:pt modelId="{CC7DF460-448A-4394-A912-13B74F733C72}" type="parTrans" cxnId="{22A77D52-D51E-4E06-BB73-D49547BD8985}">
      <dgm:prSet/>
      <dgm:spPr/>
      <dgm:t>
        <a:bodyPr/>
        <a:lstStyle/>
        <a:p>
          <a:endParaRPr lang="en-CA"/>
        </a:p>
      </dgm:t>
    </dgm:pt>
    <dgm:pt modelId="{6DAB933D-70E8-46F0-B10B-F8A06EBCEB0B}" type="sibTrans" cxnId="{22A77D52-D51E-4E06-BB73-D49547BD8985}">
      <dgm:prSet/>
      <dgm:spPr/>
      <dgm:t>
        <a:bodyPr/>
        <a:lstStyle/>
        <a:p>
          <a:endParaRPr lang="en-CA"/>
        </a:p>
      </dgm:t>
    </dgm:pt>
    <dgm:pt modelId="{561C818E-A331-4CD1-895A-10B28C1B8015}">
      <dgm:prSet phldrT="[Text]"/>
      <dgm:spPr/>
      <dgm:t>
        <a:bodyPr/>
        <a:lstStyle/>
        <a:p>
          <a:pPr>
            <a:buClr>
              <a:srgbClr val="FF0000"/>
            </a:buClr>
            <a:buFont typeface="Symbol" panose="05050102010706020507" pitchFamily="18" charset="2"/>
            <a:buChar char="·"/>
          </a:pPr>
          <a:r>
            <a:rPr lang="en-US" altLang="en-US" dirty="0"/>
            <a:t>Requirements for registering new and altered B &amp; PV</a:t>
          </a:r>
          <a:endParaRPr lang="en-CA" dirty="0"/>
        </a:p>
      </dgm:t>
    </dgm:pt>
    <dgm:pt modelId="{8185CAD5-8A6D-4A4E-80D6-2341EA945AF9}" type="parTrans" cxnId="{4BBE226B-74C1-4E56-8A47-A16414E2E542}">
      <dgm:prSet/>
      <dgm:spPr/>
      <dgm:t>
        <a:bodyPr/>
        <a:lstStyle/>
        <a:p>
          <a:endParaRPr lang="en-CA"/>
        </a:p>
      </dgm:t>
    </dgm:pt>
    <dgm:pt modelId="{06A37007-A50A-4D66-A8C5-20D9072F940E}" type="sibTrans" cxnId="{4BBE226B-74C1-4E56-8A47-A16414E2E542}">
      <dgm:prSet/>
      <dgm:spPr/>
      <dgm:t>
        <a:bodyPr/>
        <a:lstStyle/>
        <a:p>
          <a:endParaRPr lang="en-CA"/>
        </a:p>
      </dgm:t>
    </dgm:pt>
    <dgm:pt modelId="{8864D93A-4FC8-410F-9344-AB395061E143}">
      <dgm:prSet phldrT="[Text]"/>
      <dgm:spPr/>
      <dgm:t>
        <a:bodyPr/>
        <a:lstStyle/>
        <a:p>
          <a:pPr>
            <a:buClr>
              <a:srgbClr val="FF0000"/>
            </a:buClr>
            <a:buFont typeface="Symbol" panose="05050102010706020507" pitchFamily="18" charset="2"/>
            <a:buChar char="·"/>
          </a:pPr>
          <a:r>
            <a:rPr lang="en-US" altLang="en-US" dirty="0"/>
            <a:t>Operation and Maintenance requirements</a:t>
          </a:r>
          <a:endParaRPr lang="en-CA" dirty="0"/>
        </a:p>
      </dgm:t>
    </dgm:pt>
    <dgm:pt modelId="{1FE8F5AC-165C-4546-88E4-F38A8D9D6626}" type="parTrans" cxnId="{AA96416B-34F6-4C3C-8DD0-130D56F7AEE9}">
      <dgm:prSet/>
      <dgm:spPr/>
      <dgm:t>
        <a:bodyPr/>
        <a:lstStyle/>
        <a:p>
          <a:endParaRPr lang="en-CA"/>
        </a:p>
      </dgm:t>
    </dgm:pt>
    <dgm:pt modelId="{2A30258C-25F7-4A62-B0CD-3D83486FF608}" type="sibTrans" cxnId="{AA96416B-34F6-4C3C-8DD0-130D56F7AEE9}">
      <dgm:prSet/>
      <dgm:spPr/>
      <dgm:t>
        <a:bodyPr/>
        <a:lstStyle/>
        <a:p>
          <a:endParaRPr lang="en-CA"/>
        </a:p>
      </dgm:t>
    </dgm:pt>
    <dgm:pt modelId="{2321F1FF-59B1-4405-9630-5BC5ED1E36FB}">
      <dgm:prSet phldrT="[Text]"/>
      <dgm:spPr/>
      <dgm:t>
        <a:bodyPr/>
        <a:lstStyle/>
        <a:p>
          <a:pPr>
            <a:buClr>
              <a:srgbClr val="FF0000"/>
            </a:buClr>
            <a:buFont typeface="Symbol" panose="05050102010706020507" pitchFamily="18" charset="2"/>
            <a:buChar char="·"/>
          </a:pPr>
          <a:r>
            <a:rPr lang="en-US" altLang="en-US" dirty="0"/>
            <a:t>Record keeping requirements</a:t>
          </a:r>
          <a:endParaRPr lang="en-CA" dirty="0"/>
        </a:p>
      </dgm:t>
    </dgm:pt>
    <dgm:pt modelId="{B93E09A3-EE9A-47E9-827E-ED3046241A77}" type="parTrans" cxnId="{9EC1E281-D623-43B8-A757-7AF878D7DE53}">
      <dgm:prSet/>
      <dgm:spPr/>
      <dgm:t>
        <a:bodyPr/>
        <a:lstStyle/>
        <a:p>
          <a:endParaRPr lang="en-CA"/>
        </a:p>
      </dgm:t>
    </dgm:pt>
    <dgm:pt modelId="{305427D9-474E-438C-AB31-A6D9C4133D05}" type="sibTrans" cxnId="{9EC1E281-D623-43B8-A757-7AF878D7DE53}">
      <dgm:prSet/>
      <dgm:spPr/>
      <dgm:t>
        <a:bodyPr/>
        <a:lstStyle/>
        <a:p>
          <a:endParaRPr lang="en-CA"/>
        </a:p>
      </dgm:t>
    </dgm:pt>
    <dgm:pt modelId="{25E5C8F6-7876-4C26-AA66-FCA0FC781C22}">
      <dgm:prSet phldrT="[Text]"/>
      <dgm:spPr/>
      <dgm:t>
        <a:bodyPr/>
        <a:lstStyle/>
        <a:p>
          <a:pPr>
            <a:buClr>
              <a:srgbClr val="FF0000"/>
            </a:buClr>
            <a:buFont typeface="Arial" panose="020B0604020202020204" pitchFamily="34" charset="0"/>
            <a:buChar char="•"/>
          </a:pPr>
          <a:r>
            <a:rPr lang="en-US" altLang="en-US" dirty="0"/>
            <a:t>A document referenced by the Boilers and Pressure Vessel Regulation</a:t>
          </a:r>
          <a:endParaRPr lang="en-CA" dirty="0"/>
        </a:p>
      </dgm:t>
    </dgm:pt>
    <dgm:pt modelId="{E320D738-292B-4B58-85B3-205F727F8571}" type="parTrans" cxnId="{3DA58D22-2460-46F2-83CF-9041D6091A66}">
      <dgm:prSet/>
      <dgm:spPr/>
      <dgm:t>
        <a:bodyPr/>
        <a:lstStyle/>
        <a:p>
          <a:endParaRPr lang="en-CA"/>
        </a:p>
      </dgm:t>
    </dgm:pt>
    <dgm:pt modelId="{3EAF1DA1-A084-4BDA-B3AB-4CB6F10F797D}" type="sibTrans" cxnId="{3DA58D22-2460-46F2-83CF-9041D6091A66}">
      <dgm:prSet/>
      <dgm:spPr/>
      <dgm:t>
        <a:bodyPr/>
        <a:lstStyle/>
        <a:p>
          <a:endParaRPr lang="en-CA"/>
        </a:p>
      </dgm:t>
    </dgm:pt>
    <dgm:pt modelId="{5A6DCF86-8410-4E48-B0E2-84D954EB066A}">
      <dgm:prSet phldrT="[Text]"/>
      <dgm:spPr/>
      <dgm:t>
        <a:bodyPr/>
        <a:lstStyle/>
        <a:p>
          <a:pPr>
            <a:buClr>
              <a:srgbClr val="FF0000"/>
            </a:buClr>
            <a:buFont typeface="Arial" panose="020B0604020202020204" pitchFamily="34" charset="0"/>
            <a:buChar char="•"/>
          </a:pPr>
          <a:r>
            <a:rPr lang="en-US" altLang="en-US" dirty="0"/>
            <a:t>Provides the Codes and Standards to be used for compliance with the Regulation</a:t>
          </a:r>
          <a:endParaRPr lang="en-CA" dirty="0"/>
        </a:p>
      </dgm:t>
    </dgm:pt>
    <dgm:pt modelId="{B1803878-22BE-4EB4-B72E-7153CDB1D17F}" type="parTrans" cxnId="{8D361A15-FC03-4DC0-9042-913747CD9224}">
      <dgm:prSet/>
      <dgm:spPr/>
      <dgm:t>
        <a:bodyPr/>
        <a:lstStyle/>
        <a:p>
          <a:endParaRPr lang="en-CA"/>
        </a:p>
      </dgm:t>
    </dgm:pt>
    <dgm:pt modelId="{C8A987F9-501B-40FF-935A-C0B99E8F0D62}" type="sibTrans" cxnId="{8D361A15-FC03-4DC0-9042-913747CD9224}">
      <dgm:prSet/>
      <dgm:spPr/>
      <dgm:t>
        <a:bodyPr/>
        <a:lstStyle/>
        <a:p>
          <a:endParaRPr lang="en-CA"/>
        </a:p>
      </dgm:t>
    </dgm:pt>
    <dgm:pt modelId="{66ADB58C-4B9D-44B6-BC26-20AA428CA568}">
      <dgm:prSet phldrT="[Text]"/>
      <dgm:spPr/>
      <dgm:t>
        <a:bodyPr/>
        <a:lstStyle/>
        <a:p>
          <a:pPr>
            <a:buClr>
              <a:srgbClr val="FF0000"/>
            </a:buClr>
            <a:buFont typeface="Arial" panose="020B0604020202020204" pitchFamily="34" charset="0"/>
            <a:buChar char="•"/>
          </a:pPr>
          <a:r>
            <a:rPr lang="en-US" altLang="en-US" dirty="0"/>
            <a:t>Allow TSSA to accept and amend codes and standards without a regulatory change.</a:t>
          </a:r>
          <a:endParaRPr lang="en-CA" dirty="0"/>
        </a:p>
      </dgm:t>
    </dgm:pt>
    <dgm:pt modelId="{C30BAC15-E4D9-4835-A8C2-8F8A6C62A2B7}" type="parTrans" cxnId="{3B304AED-C51A-4B10-AD80-F3FDCFA9353D}">
      <dgm:prSet/>
      <dgm:spPr/>
      <dgm:t>
        <a:bodyPr/>
        <a:lstStyle/>
        <a:p>
          <a:endParaRPr lang="en-CA"/>
        </a:p>
      </dgm:t>
    </dgm:pt>
    <dgm:pt modelId="{4ED5445B-D61E-4A77-A87E-2A1AF6CB35C0}" type="sibTrans" cxnId="{3B304AED-C51A-4B10-AD80-F3FDCFA9353D}">
      <dgm:prSet/>
      <dgm:spPr/>
      <dgm:t>
        <a:bodyPr/>
        <a:lstStyle/>
        <a:p>
          <a:endParaRPr lang="en-CA"/>
        </a:p>
      </dgm:t>
    </dgm:pt>
    <dgm:pt modelId="{15513943-F694-48FF-87AA-6D92318C07A9}">
      <dgm:prSet phldrT="[Text]"/>
      <dgm:spPr/>
      <dgm:t>
        <a:bodyPr/>
        <a:lstStyle/>
        <a:p>
          <a:r>
            <a:rPr lang="en-CA" dirty="0"/>
            <a:t>WHAT IS THE CODE ADOPTION DOCUMENT (CAD)?</a:t>
          </a:r>
        </a:p>
      </dgm:t>
    </dgm:pt>
    <dgm:pt modelId="{58BD2D65-63D9-4F67-898D-862BEC6D1AB1}" type="sibTrans" cxnId="{1D69FA34-F40F-4917-902A-723F81075E76}">
      <dgm:prSet/>
      <dgm:spPr/>
      <dgm:t>
        <a:bodyPr/>
        <a:lstStyle/>
        <a:p>
          <a:endParaRPr lang="en-CA"/>
        </a:p>
      </dgm:t>
    </dgm:pt>
    <dgm:pt modelId="{15E5D9CC-FBE5-43FA-B182-12C6B40CFA74}" type="parTrans" cxnId="{1D69FA34-F40F-4917-902A-723F81075E76}">
      <dgm:prSet/>
      <dgm:spPr/>
      <dgm:t>
        <a:bodyPr/>
        <a:lstStyle/>
        <a:p>
          <a:endParaRPr lang="en-CA"/>
        </a:p>
      </dgm:t>
    </dgm:pt>
    <dgm:pt modelId="{2DC9663E-A3F1-43D6-A7E5-8ED3E6339226}" type="pres">
      <dgm:prSet presAssocID="{2837D508-4A9E-4A19-A256-E83B848191D2}" presName="Name0" presStyleCnt="0">
        <dgm:presLayoutVars>
          <dgm:chMax/>
          <dgm:chPref val="3"/>
          <dgm:dir/>
          <dgm:animOne val="branch"/>
          <dgm:animLvl val="lvl"/>
        </dgm:presLayoutVars>
      </dgm:prSet>
      <dgm:spPr/>
    </dgm:pt>
    <dgm:pt modelId="{2D1287EA-BC3C-4CC2-8AE8-21596066748E}" type="pres">
      <dgm:prSet presAssocID="{D9A3ADD4-1BE8-4973-BD2B-06EC417D8C8F}" presName="composite" presStyleCnt="0"/>
      <dgm:spPr/>
    </dgm:pt>
    <dgm:pt modelId="{6EA26AF8-BBCA-4CB9-8B71-97CB3FCF99C7}" type="pres">
      <dgm:prSet presAssocID="{D9A3ADD4-1BE8-4973-BD2B-06EC417D8C8F}" presName="FirstChild" presStyleLbl="revTx" presStyleIdx="0" presStyleCnt="6">
        <dgm:presLayoutVars>
          <dgm:chMax val="0"/>
          <dgm:chPref val="0"/>
          <dgm:bulletEnabled val="1"/>
        </dgm:presLayoutVars>
      </dgm:prSet>
      <dgm:spPr/>
    </dgm:pt>
    <dgm:pt modelId="{9B2B74B1-8A28-42D9-98B5-9A2AB31A877A}" type="pres">
      <dgm:prSet presAssocID="{D9A3ADD4-1BE8-4973-BD2B-06EC417D8C8F}" presName="Parent" presStyleLbl="alignNode1" presStyleIdx="0" presStyleCnt="3">
        <dgm:presLayoutVars>
          <dgm:chMax val="3"/>
          <dgm:chPref val="3"/>
          <dgm:bulletEnabled val="1"/>
        </dgm:presLayoutVars>
      </dgm:prSet>
      <dgm:spPr/>
    </dgm:pt>
    <dgm:pt modelId="{8CA81356-753E-4826-A7B6-8481326E6BA5}" type="pres">
      <dgm:prSet presAssocID="{D9A3ADD4-1BE8-4973-BD2B-06EC417D8C8F}" presName="Accent" presStyleLbl="parChTrans1D1" presStyleIdx="0" presStyleCnt="3"/>
      <dgm:spPr/>
    </dgm:pt>
    <dgm:pt modelId="{9BB767FD-E066-4C22-9518-4C828CD8A557}" type="pres">
      <dgm:prSet presAssocID="{D9A3ADD4-1BE8-4973-BD2B-06EC417D8C8F}" presName="Child" presStyleLbl="revTx" presStyleIdx="1" presStyleCnt="6" custScaleY="53646">
        <dgm:presLayoutVars>
          <dgm:chMax val="0"/>
          <dgm:chPref val="0"/>
          <dgm:bulletEnabled val="1"/>
        </dgm:presLayoutVars>
      </dgm:prSet>
      <dgm:spPr/>
    </dgm:pt>
    <dgm:pt modelId="{C9E761D0-412D-42FE-805B-1AF1A2816C5F}" type="pres">
      <dgm:prSet presAssocID="{BC8F60D6-800B-441A-BD66-B094FBD2321C}" presName="sibTrans" presStyleCnt="0"/>
      <dgm:spPr/>
    </dgm:pt>
    <dgm:pt modelId="{7B3E5E74-BF18-4A49-9D02-9EA103A25071}" type="pres">
      <dgm:prSet presAssocID="{A0864E21-5474-4AFA-82EF-8777C1089EA0}" presName="composite" presStyleCnt="0"/>
      <dgm:spPr/>
    </dgm:pt>
    <dgm:pt modelId="{DC401D3F-C65F-4D64-9E6B-C9A1497DE5B9}" type="pres">
      <dgm:prSet presAssocID="{A0864E21-5474-4AFA-82EF-8777C1089EA0}" presName="FirstChild" presStyleLbl="revTx" presStyleIdx="2" presStyleCnt="6">
        <dgm:presLayoutVars>
          <dgm:chMax val="0"/>
          <dgm:chPref val="0"/>
          <dgm:bulletEnabled val="1"/>
        </dgm:presLayoutVars>
      </dgm:prSet>
      <dgm:spPr/>
    </dgm:pt>
    <dgm:pt modelId="{C3E1CE04-13F0-4EA1-A660-31F5C432B48F}" type="pres">
      <dgm:prSet presAssocID="{A0864E21-5474-4AFA-82EF-8777C1089EA0}" presName="Parent" presStyleLbl="alignNode1" presStyleIdx="1" presStyleCnt="3">
        <dgm:presLayoutVars>
          <dgm:chMax val="3"/>
          <dgm:chPref val="3"/>
          <dgm:bulletEnabled val="1"/>
        </dgm:presLayoutVars>
      </dgm:prSet>
      <dgm:spPr/>
    </dgm:pt>
    <dgm:pt modelId="{46FC7A99-07E0-45BE-BACF-2B3D7A9CE338}" type="pres">
      <dgm:prSet presAssocID="{A0864E21-5474-4AFA-82EF-8777C1089EA0}" presName="Accent" presStyleLbl="parChTrans1D1" presStyleIdx="1" presStyleCnt="3"/>
      <dgm:spPr/>
    </dgm:pt>
    <dgm:pt modelId="{FCA34BBC-48C4-4A4A-918B-75C156951804}" type="pres">
      <dgm:prSet presAssocID="{A0864E21-5474-4AFA-82EF-8777C1089EA0}" presName="Child" presStyleLbl="revTx" presStyleIdx="3" presStyleCnt="6" custScaleY="67748" custLinFactY="4775" custLinFactNeighborY="100000">
        <dgm:presLayoutVars>
          <dgm:chMax val="0"/>
          <dgm:chPref val="0"/>
          <dgm:bulletEnabled val="1"/>
        </dgm:presLayoutVars>
      </dgm:prSet>
      <dgm:spPr/>
    </dgm:pt>
    <dgm:pt modelId="{6538F96A-C054-409F-86A3-C2A8FD9D59D3}" type="pres">
      <dgm:prSet presAssocID="{156FD054-81EA-4A0A-B258-E5D4835E26BA}" presName="sibTrans" presStyleCnt="0"/>
      <dgm:spPr/>
    </dgm:pt>
    <dgm:pt modelId="{7FA26BA0-21F3-44CD-BFF9-4823F0A7E37D}" type="pres">
      <dgm:prSet presAssocID="{15513943-F694-48FF-87AA-6D92318C07A9}" presName="composite" presStyleCnt="0"/>
      <dgm:spPr/>
    </dgm:pt>
    <dgm:pt modelId="{A4B63313-F450-4F07-90D3-BF45C84ED398}" type="pres">
      <dgm:prSet presAssocID="{15513943-F694-48FF-87AA-6D92318C07A9}" presName="FirstChild" presStyleLbl="revTx" presStyleIdx="4" presStyleCnt="6">
        <dgm:presLayoutVars>
          <dgm:chMax val="0"/>
          <dgm:chPref val="0"/>
          <dgm:bulletEnabled val="1"/>
        </dgm:presLayoutVars>
      </dgm:prSet>
      <dgm:spPr/>
    </dgm:pt>
    <dgm:pt modelId="{68F83CE4-7D5B-4024-A5EA-1AE1684098E2}" type="pres">
      <dgm:prSet presAssocID="{15513943-F694-48FF-87AA-6D92318C07A9}" presName="Parent" presStyleLbl="alignNode1" presStyleIdx="2" presStyleCnt="3">
        <dgm:presLayoutVars>
          <dgm:chMax val="3"/>
          <dgm:chPref val="3"/>
          <dgm:bulletEnabled val="1"/>
        </dgm:presLayoutVars>
      </dgm:prSet>
      <dgm:spPr/>
    </dgm:pt>
    <dgm:pt modelId="{ECD61216-6EAB-42F3-B8CC-0EA88030DB8A}" type="pres">
      <dgm:prSet presAssocID="{15513943-F694-48FF-87AA-6D92318C07A9}" presName="Accent" presStyleLbl="parChTrans1D1" presStyleIdx="2" presStyleCnt="3"/>
      <dgm:spPr/>
    </dgm:pt>
    <dgm:pt modelId="{4616ADA2-AD5B-416F-ADF6-6DA63AF242EC}" type="pres">
      <dgm:prSet presAssocID="{15513943-F694-48FF-87AA-6D92318C07A9}" presName="Child" presStyleLbl="revTx" presStyleIdx="5" presStyleCnt="6" custScaleY="43333">
        <dgm:presLayoutVars>
          <dgm:chMax val="0"/>
          <dgm:chPref val="0"/>
          <dgm:bulletEnabled val="1"/>
        </dgm:presLayoutVars>
      </dgm:prSet>
      <dgm:spPr/>
    </dgm:pt>
  </dgm:ptLst>
  <dgm:cxnLst>
    <dgm:cxn modelId="{374BAC08-DA59-4652-9F95-3CF773B37A19}" type="presOf" srcId="{2321F1FF-59B1-4405-9630-5BC5ED1E36FB}" destId="{FCA34BBC-48C4-4A4A-918B-75C156951804}" srcOrd="0" destOrd="4" presId="urn:microsoft.com/office/officeart/2011/layout/TabList"/>
    <dgm:cxn modelId="{A9194D0A-B414-4875-9EC3-5EE82288D9FD}" type="presOf" srcId="{0242A075-8876-40FC-AF87-D372D1D87940}" destId="{FCA34BBC-48C4-4A4A-918B-75C156951804}" srcOrd="0" destOrd="1" presId="urn:microsoft.com/office/officeart/2011/layout/TabList"/>
    <dgm:cxn modelId="{6FBA690C-B7ED-4939-87FB-3F3D4C338219}" type="presOf" srcId="{5A6DCF86-8410-4E48-B0E2-84D954EB066A}" destId="{4616ADA2-AD5B-416F-ADF6-6DA63AF242EC}" srcOrd="0" destOrd="1" presId="urn:microsoft.com/office/officeart/2011/layout/TabList"/>
    <dgm:cxn modelId="{302A3310-0C88-4ED4-9386-B414C3E2837F}" type="presOf" srcId="{4AF31C23-F07E-4D7E-92C6-B3139C9846F6}" destId="{9BB767FD-E066-4C22-9518-4C828CD8A557}" srcOrd="0" destOrd="0" presId="urn:microsoft.com/office/officeart/2011/layout/TabList"/>
    <dgm:cxn modelId="{45F2EC11-3281-4714-BA16-2F410F6B6593}" type="presOf" srcId="{F9E6C8BA-E50B-4E9F-A3E4-8933F90C8236}" destId="{4616ADA2-AD5B-416F-ADF6-6DA63AF242EC}" srcOrd="0" destOrd="0" presId="urn:microsoft.com/office/officeart/2011/layout/TabList"/>
    <dgm:cxn modelId="{8D361A15-FC03-4DC0-9042-913747CD9224}" srcId="{15513943-F694-48FF-87AA-6D92318C07A9}" destId="{5A6DCF86-8410-4E48-B0E2-84D954EB066A}" srcOrd="2" destOrd="0" parTransId="{B1803878-22BE-4EB4-B72E-7153CDB1D17F}" sibTransId="{C8A987F9-501B-40FF-935A-C0B99E8F0D62}"/>
    <dgm:cxn modelId="{3DA58D22-2460-46F2-83CF-9041D6091A66}" srcId="{15513943-F694-48FF-87AA-6D92318C07A9}" destId="{25E5C8F6-7876-4C26-AA66-FCA0FC781C22}" srcOrd="0" destOrd="0" parTransId="{E320D738-292B-4B58-85B3-205F727F8571}" sibTransId="{3EAF1DA1-A084-4BDA-B3AB-4CB6F10F797D}"/>
    <dgm:cxn modelId="{66FB982F-744D-4A51-B976-055B40DBC223}" srcId="{2837D508-4A9E-4A19-A256-E83B848191D2}" destId="{D9A3ADD4-1BE8-4973-BD2B-06EC417D8C8F}" srcOrd="0" destOrd="0" parTransId="{4F95E6D2-4D0E-4658-9CAD-6BF6E961C8A3}" sibTransId="{BC8F60D6-800B-441A-BD66-B094FBD2321C}"/>
    <dgm:cxn modelId="{3AA5E332-EF0C-4105-A1F8-26D0DDC95E1A}" type="presOf" srcId="{A9F003A0-1C3C-443B-AADD-58C84B2478A2}" destId="{9BB767FD-E066-4C22-9518-4C828CD8A557}" srcOrd="0" destOrd="2" presId="urn:microsoft.com/office/officeart/2011/layout/TabList"/>
    <dgm:cxn modelId="{3A007934-9519-4FC9-8F9B-32ADC4E71916}" type="presOf" srcId="{25E5C8F6-7876-4C26-AA66-FCA0FC781C22}" destId="{A4B63313-F450-4F07-90D3-BF45C84ED398}" srcOrd="0" destOrd="0" presId="urn:microsoft.com/office/officeart/2011/layout/TabList"/>
    <dgm:cxn modelId="{1D69FA34-F40F-4917-902A-723F81075E76}" srcId="{2837D508-4A9E-4A19-A256-E83B848191D2}" destId="{15513943-F694-48FF-87AA-6D92318C07A9}" srcOrd="2" destOrd="0" parTransId="{15E5D9CC-FBE5-43FA-B182-12C6B40CFA74}" sibTransId="{58BD2D65-63D9-4F67-898D-862BEC6D1AB1}"/>
    <dgm:cxn modelId="{D379FB60-AA14-4ADB-933E-5F7817FDF596}" srcId="{2837D508-4A9E-4A19-A256-E83B848191D2}" destId="{A0864E21-5474-4AFA-82EF-8777C1089EA0}" srcOrd="1" destOrd="0" parTransId="{127711BE-681D-4454-BCF7-C16D958062E8}" sibTransId="{156FD054-81EA-4A0A-B258-E5D4835E26BA}"/>
    <dgm:cxn modelId="{4EB27765-14AA-4F27-8853-9EC818D3FEE7}" type="presOf" srcId="{8864D93A-4FC8-410F-9344-AB395061E143}" destId="{FCA34BBC-48C4-4A4A-918B-75C156951804}" srcOrd="0" destOrd="3" presId="urn:microsoft.com/office/officeart/2011/layout/TabList"/>
    <dgm:cxn modelId="{9FB16C68-FE9F-47AE-80B1-506ACC1CEDD8}" srcId="{D9A3ADD4-1BE8-4973-BD2B-06EC417D8C8F}" destId="{A9F003A0-1C3C-443B-AADD-58C84B2478A2}" srcOrd="3" destOrd="0" parTransId="{B2B55721-ABF3-4F1E-AD8B-E9514727CE74}" sibTransId="{713550F7-FE81-47CB-A7E6-235CDABE9735}"/>
    <dgm:cxn modelId="{4BBE226B-74C1-4E56-8A47-A16414E2E542}" srcId="{A0864E21-5474-4AFA-82EF-8777C1089EA0}" destId="{561C818E-A331-4CD1-895A-10B28C1B8015}" srcOrd="3" destOrd="0" parTransId="{8185CAD5-8A6D-4A4E-80D6-2341EA945AF9}" sibTransId="{06A37007-A50A-4D66-A8C5-20D9072F940E}"/>
    <dgm:cxn modelId="{AA96416B-34F6-4C3C-8DD0-130D56F7AEE9}" srcId="{A0864E21-5474-4AFA-82EF-8777C1089EA0}" destId="{8864D93A-4FC8-410F-9344-AB395061E143}" srcOrd="4" destOrd="0" parTransId="{1FE8F5AC-165C-4546-88E4-F38A8D9D6626}" sibTransId="{2A30258C-25F7-4A62-B0CD-3D83486FF608}"/>
    <dgm:cxn modelId="{0F72976D-743D-475D-84C0-7D91685218B1}" type="presOf" srcId="{561C818E-A331-4CD1-895A-10B28C1B8015}" destId="{FCA34BBC-48C4-4A4A-918B-75C156951804}" srcOrd="0" destOrd="2" presId="urn:microsoft.com/office/officeart/2011/layout/TabList"/>
    <dgm:cxn modelId="{22A77D52-D51E-4E06-BB73-D49547BD8985}" srcId="{A0864E21-5474-4AFA-82EF-8777C1089EA0}" destId="{0242A075-8876-40FC-AF87-D372D1D87940}" srcOrd="2" destOrd="0" parTransId="{CC7DF460-448A-4394-A912-13B74F733C72}" sibTransId="{6DAB933D-70E8-46F0-B10B-F8A06EBCEB0B}"/>
    <dgm:cxn modelId="{1873AD53-C2BC-43AE-B0D3-6BF70AB7316F}" type="presOf" srcId="{9A7F6601-5882-4B99-9826-548826754D51}" destId="{6EA26AF8-BBCA-4CB9-8B71-97CB3FCF99C7}" srcOrd="0" destOrd="0" presId="urn:microsoft.com/office/officeart/2011/layout/TabList"/>
    <dgm:cxn modelId="{A9303157-66B7-4728-AEBE-1F4B50E1572F}" type="presOf" srcId="{2837D508-4A9E-4A19-A256-E83B848191D2}" destId="{2DC9663E-A3F1-43D6-A7E5-8ED3E6339226}" srcOrd="0" destOrd="0" presId="urn:microsoft.com/office/officeart/2011/layout/TabList"/>
    <dgm:cxn modelId="{47CA8378-C5E1-45E1-BEE0-2AFF1F367625}" type="presOf" srcId="{FB72EE9A-2E75-420B-962F-C596F14B56B1}" destId="{9BB767FD-E066-4C22-9518-4C828CD8A557}" srcOrd="0" destOrd="1" presId="urn:microsoft.com/office/officeart/2011/layout/TabList"/>
    <dgm:cxn modelId="{9EC1E281-D623-43B8-A757-7AF878D7DE53}" srcId="{A0864E21-5474-4AFA-82EF-8777C1089EA0}" destId="{2321F1FF-59B1-4405-9630-5BC5ED1E36FB}" srcOrd="5" destOrd="0" parTransId="{B93E09A3-EE9A-47E9-827E-ED3046241A77}" sibTransId="{305427D9-474E-438C-AB31-A6D9C4133D05}"/>
    <dgm:cxn modelId="{DA45538D-D901-44C4-94FD-3D31FE45789D}" srcId="{A0864E21-5474-4AFA-82EF-8777C1089EA0}" destId="{E24CD9D1-AE3E-424F-9B68-D8997449FAD0}" srcOrd="1" destOrd="0" parTransId="{DA7BA3B0-24AD-4F30-ABA4-3D6CF0C3876D}" sibTransId="{8566B1B4-4229-49A5-B556-244CFB29A534}"/>
    <dgm:cxn modelId="{5C6D0394-CDFF-42C2-9C5A-8D9D61058CED}" srcId="{A0864E21-5474-4AFA-82EF-8777C1089EA0}" destId="{C9B3C89B-4E0A-4C04-A9A4-2C70DE813730}" srcOrd="0" destOrd="0" parTransId="{8A4F4675-ABFB-4AEE-9A5E-0B67C99F3CD1}" sibTransId="{13A2F7F0-00F2-413F-92C4-E3096C104786}"/>
    <dgm:cxn modelId="{5384D095-5239-4A5C-8BA1-B3535293EBE1}" type="presOf" srcId="{A0864E21-5474-4AFA-82EF-8777C1089EA0}" destId="{C3E1CE04-13F0-4EA1-A660-31F5C432B48F}" srcOrd="0" destOrd="0" presId="urn:microsoft.com/office/officeart/2011/layout/TabList"/>
    <dgm:cxn modelId="{C9255A9D-DBC6-4E32-830E-E4B63CFBB472}" srcId="{15513943-F694-48FF-87AA-6D92318C07A9}" destId="{F9E6C8BA-E50B-4E9F-A3E4-8933F90C8236}" srcOrd="1" destOrd="0" parTransId="{DD8E3993-14A1-4E0C-9458-D63CE9DD6C84}" sibTransId="{17AFAEDE-CC80-4C5B-93AA-7DC93D715815}"/>
    <dgm:cxn modelId="{354AF29E-5FA8-4F21-85F8-1F5EA994BFEE}" type="presOf" srcId="{C9B3C89B-4E0A-4C04-A9A4-2C70DE813730}" destId="{DC401D3F-C65F-4D64-9E6B-C9A1497DE5B9}" srcOrd="0" destOrd="0" presId="urn:microsoft.com/office/officeart/2011/layout/TabList"/>
    <dgm:cxn modelId="{F10938A1-AD1B-4E4E-907B-7B394E9A25FD}" srcId="{D9A3ADD4-1BE8-4973-BD2B-06EC417D8C8F}" destId="{FB72EE9A-2E75-420B-962F-C596F14B56B1}" srcOrd="2" destOrd="0" parTransId="{B290C622-BF20-4511-B8C2-2AA68D471907}" sibTransId="{41310856-EEEA-41B6-8F6C-972087E9928D}"/>
    <dgm:cxn modelId="{DC5A17A7-5256-4416-B351-A7D6E1C7532F}" type="presOf" srcId="{15513943-F694-48FF-87AA-6D92318C07A9}" destId="{68F83CE4-7D5B-4024-A5EA-1AE1684098E2}" srcOrd="0" destOrd="0" presId="urn:microsoft.com/office/officeart/2011/layout/TabList"/>
    <dgm:cxn modelId="{476866AE-ED35-4F38-8BDD-E3FA5775CBA5}" type="presOf" srcId="{0452B4B9-31A9-472E-B857-389E6B244C9F}" destId="{9BB767FD-E066-4C22-9518-4C828CD8A557}" srcOrd="0" destOrd="3" presId="urn:microsoft.com/office/officeart/2011/layout/TabList"/>
    <dgm:cxn modelId="{973F45C0-C950-4201-993F-5FE3BD1573F0}" srcId="{D9A3ADD4-1BE8-4973-BD2B-06EC417D8C8F}" destId="{4AF31C23-F07E-4D7E-92C6-B3139C9846F6}" srcOrd="1" destOrd="0" parTransId="{7E74F692-0631-40CF-87CD-606016EB7448}" sibTransId="{62F82D6E-1A13-4B57-8A87-A225AFA19760}"/>
    <dgm:cxn modelId="{B7269DC5-CBBD-49D5-AA91-50EA2979E866}" type="presOf" srcId="{D9A3ADD4-1BE8-4973-BD2B-06EC417D8C8F}" destId="{9B2B74B1-8A28-42D9-98B5-9A2AB31A877A}" srcOrd="0" destOrd="0" presId="urn:microsoft.com/office/officeart/2011/layout/TabList"/>
    <dgm:cxn modelId="{CEB25AC6-FCD6-45AF-9B1A-F977D3F8ECFF}" type="presOf" srcId="{E24CD9D1-AE3E-424F-9B68-D8997449FAD0}" destId="{FCA34BBC-48C4-4A4A-918B-75C156951804}" srcOrd="0" destOrd="0" presId="urn:microsoft.com/office/officeart/2011/layout/TabList"/>
    <dgm:cxn modelId="{0FF5E2C6-7BA8-4D84-BB46-C0D7118FFA7C}" srcId="{D9A3ADD4-1BE8-4973-BD2B-06EC417D8C8F}" destId="{0452B4B9-31A9-472E-B857-389E6B244C9F}" srcOrd="4" destOrd="0" parTransId="{044741F6-E873-41F8-819E-925C98BCE007}" sibTransId="{E107E8B9-2686-4CED-8322-DE5781AC3BEB}"/>
    <dgm:cxn modelId="{D86870D6-E4EA-4415-A961-7E5CC241C72C}" type="presOf" srcId="{66ADB58C-4B9D-44B6-BC26-20AA428CA568}" destId="{4616ADA2-AD5B-416F-ADF6-6DA63AF242EC}" srcOrd="0" destOrd="2" presId="urn:microsoft.com/office/officeart/2011/layout/TabList"/>
    <dgm:cxn modelId="{3B304AED-C51A-4B10-AD80-F3FDCFA9353D}" srcId="{15513943-F694-48FF-87AA-6D92318C07A9}" destId="{66ADB58C-4B9D-44B6-BC26-20AA428CA568}" srcOrd="3" destOrd="0" parTransId="{C30BAC15-E4D9-4835-A8C2-8F8A6C62A2B7}" sibTransId="{4ED5445B-D61E-4A77-A87E-2A1AF6CB35C0}"/>
    <dgm:cxn modelId="{EC10DEED-66BA-4D68-90A6-3C5026C85C36}" srcId="{D9A3ADD4-1BE8-4973-BD2B-06EC417D8C8F}" destId="{9A7F6601-5882-4B99-9826-548826754D51}" srcOrd="0" destOrd="0" parTransId="{629AAD21-05C8-4975-BD18-094A5F434D42}" sibTransId="{48DF8495-9FE6-494E-8667-7AC6C4344E84}"/>
    <dgm:cxn modelId="{F693AF9D-D73E-485A-BCF4-98F003A29DEC}" type="presParOf" srcId="{2DC9663E-A3F1-43D6-A7E5-8ED3E6339226}" destId="{2D1287EA-BC3C-4CC2-8AE8-21596066748E}" srcOrd="0" destOrd="0" presId="urn:microsoft.com/office/officeart/2011/layout/TabList"/>
    <dgm:cxn modelId="{59ED3390-47CD-40FA-8256-2F8EAE6ED686}" type="presParOf" srcId="{2D1287EA-BC3C-4CC2-8AE8-21596066748E}" destId="{6EA26AF8-BBCA-4CB9-8B71-97CB3FCF99C7}" srcOrd="0" destOrd="0" presId="urn:microsoft.com/office/officeart/2011/layout/TabList"/>
    <dgm:cxn modelId="{BE39C7E3-2814-4B6D-8F54-C8B495785463}" type="presParOf" srcId="{2D1287EA-BC3C-4CC2-8AE8-21596066748E}" destId="{9B2B74B1-8A28-42D9-98B5-9A2AB31A877A}" srcOrd="1" destOrd="0" presId="urn:microsoft.com/office/officeart/2011/layout/TabList"/>
    <dgm:cxn modelId="{68D5377B-F869-4DCC-85AC-B8E135E1B41F}" type="presParOf" srcId="{2D1287EA-BC3C-4CC2-8AE8-21596066748E}" destId="{8CA81356-753E-4826-A7B6-8481326E6BA5}" srcOrd="2" destOrd="0" presId="urn:microsoft.com/office/officeart/2011/layout/TabList"/>
    <dgm:cxn modelId="{5EBE207E-023A-4374-A5A9-59F9037AB149}" type="presParOf" srcId="{2DC9663E-A3F1-43D6-A7E5-8ED3E6339226}" destId="{9BB767FD-E066-4C22-9518-4C828CD8A557}" srcOrd="1" destOrd="0" presId="urn:microsoft.com/office/officeart/2011/layout/TabList"/>
    <dgm:cxn modelId="{4B854416-9EBF-4FAF-A445-C4095B8907E1}" type="presParOf" srcId="{2DC9663E-A3F1-43D6-A7E5-8ED3E6339226}" destId="{C9E761D0-412D-42FE-805B-1AF1A2816C5F}" srcOrd="2" destOrd="0" presId="urn:microsoft.com/office/officeart/2011/layout/TabList"/>
    <dgm:cxn modelId="{DC144654-EA1C-4CDA-8A6D-FEE94B62143C}" type="presParOf" srcId="{2DC9663E-A3F1-43D6-A7E5-8ED3E6339226}" destId="{7B3E5E74-BF18-4A49-9D02-9EA103A25071}" srcOrd="3" destOrd="0" presId="urn:microsoft.com/office/officeart/2011/layout/TabList"/>
    <dgm:cxn modelId="{30610B2A-E50F-426D-9F34-F1E05449D714}" type="presParOf" srcId="{7B3E5E74-BF18-4A49-9D02-9EA103A25071}" destId="{DC401D3F-C65F-4D64-9E6B-C9A1497DE5B9}" srcOrd="0" destOrd="0" presId="urn:microsoft.com/office/officeart/2011/layout/TabList"/>
    <dgm:cxn modelId="{C30E9D5C-63B5-497F-9328-EEC987808D8A}" type="presParOf" srcId="{7B3E5E74-BF18-4A49-9D02-9EA103A25071}" destId="{C3E1CE04-13F0-4EA1-A660-31F5C432B48F}" srcOrd="1" destOrd="0" presId="urn:microsoft.com/office/officeart/2011/layout/TabList"/>
    <dgm:cxn modelId="{75C8A3C3-DC49-41F1-8131-2F26E680B60A}" type="presParOf" srcId="{7B3E5E74-BF18-4A49-9D02-9EA103A25071}" destId="{46FC7A99-07E0-45BE-BACF-2B3D7A9CE338}" srcOrd="2" destOrd="0" presId="urn:microsoft.com/office/officeart/2011/layout/TabList"/>
    <dgm:cxn modelId="{A006C443-1959-4761-9086-BDEECA9948A7}" type="presParOf" srcId="{2DC9663E-A3F1-43D6-A7E5-8ED3E6339226}" destId="{FCA34BBC-48C4-4A4A-918B-75C156951804}" srcOrd="4" destOrd="0" presId="urn:microsoft.com/office/officeart/2011/layout/TabList"/>
    <dgm:cxn modelId="{BD486C40-5389-4189-B4F4-81C5565A335E}" type="presParOf" srcId="{2DC9663E-A3F1-43D6-A7E5-8ED3E6339226}" destId="{6538F96A-C054-409F-86A3-C2A8FD9D59D3}" srcOrd="5" destOrd="0" presId="urn:microsoft.com/office/officeart/2011/layout/TabList"/>
    <dgm:cxn modelId="{59B0BB20-2DB2-4AB6-BF7B-440A655F7631}" type="presParOf" srcId="{2DC9663E-A3F1-43D6-A7E5-8ED3E6339226}" destId="{7FA26BA0-21F3-44CD-BFF9-4823F0A7E37D}" srcOrd="6" destOrd="0" presId="urn:microsoft.com/office/officeart/2011/layout/TabList"/>
    <dgm:cxn modelId="{B80E23DD-DEFB-48B0-9E6B-475D69D76A79}" type="presParOf" srcId="{7FA26BA0-21F3-44CD-BFF9-4823F0A7E37D}" destId="{A4B63313-F450-4F07-90D3-BF45C84ED398}" srcOrd="0" destOrd="0" presId="urn:microsoft.com/office/officeart/2011/layout/TabList"/>
    <dgm:cxn modelId="{AFE2DCA5-C69F-4F7B-A75C-8D8327512D85}" type="presParOf" srcId="{7FA26BA0-21F3-44CD-BFF9-4823F0A7E37D}" destId="{68F83CE4-7D5B-4024-A5EA-1AE1684098E2}" srcOrd="1" destOrd="0" presId="urn:microsoft.com/office/officeart/2011/layout/TabList"/>
    <dgm:cxn modelId="{B41D7CC6-CF6E-473B-9A08-EC087A9A33BF}" type="presParOf" srcId="{7FA26BA0-21F3-44CD-BFF9-4823F0A7E37D}" destId="{ECD61216-6EAB-42F3-B8CC-0EA88030DB8A}" srcOrd="2" destOrd="0" presId="urn:microsoft.com/office/officeart/2011/layout/TabList"/>
    <dgm:cxn modelId="{4B4FAED0-F19B-4716-8D12-78BCC3A1921E}" type="presParOf" srcId="{2DC9663E-A3F1-43D6-A7E5-8ED3E6339226}" destId="{4616ADA2-AD5B-416F-ADF6-6DA63AF242EC}"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61216-6EAB-42F3-B8CC-0EA88030DB8A}">
      <dsp:nvSpPr>
        <dsp:cNvPr id="0" name=""/>
        <dsp:cNvSpPr/>
      </dsp:nvSpPr>
      <dsp:spPr>
        <a:xfrm>
          <a:off x="0" y="3453694"/>
          <a:ext cx="858565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FC7A99-07E0-45BE-BACF-2B3D7A9CE338}">
      <dsp:nvSpPr>
        <dsp:cNvPr id="0" name=""/>
        <dsp:cNvSpPr/>
      </dsp:nvSpPr>
      <dsp:spPr>
        <a:xfrm>
          <a:off x="0" y="1951863"/>
          <a:ext cx="858565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A81356-753E-4826-A7B6-8481326E6BA5}">
      <dsp:nvSpPr>
        <dsp:cNvPr id="0" name=""/>
        <dsp:cNvSpPr/>
      </dsp:nvSpPr>
      <dsp:spPr>
        <a:xfrm>
          <a:off x="0" y="626169"/>
          <a:ext cx="858565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A26AF8-BBCA-4CB9-8B71-97CB3FCF99C7}">
      <dsp:nvSpPr>
        <dsp:cNvPr id="0" name=""/>
        <dsp:cNvSpPr/>
      </dsp:nvSpPr>
      <dsp:spPr>
        <a:xfrm>
          <a:off x="2232268" y="1750"/>
          <a:ext cx="6353381" cy="62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0" lvl="0" indent="0" algn="l" defTabSz="577850">
            <a:lnSpc>
              <a:spcPct val="90000"/>
            </a:lnSpc>
            <a:spcBef>
              <a:spcPct val="0"/>
            </a:spcBef>
            <a:spcAft>
              <a:spcPct val="35000"/>
            </a:spcAft>
            <a:buClr>
              <a:srgbClr val="FF0000"/>
            </a:buClr>
            <a:buFont typeface="Symbol" panose="05050102010706020507" pitchFamily="18" charset="2"/>
            <a:buNone/>
          </a:pPr>
          <a:r>
            <a:rPr lang="en-US" altLang="en-US" sz="1300" kern="1200" dirty="0"/>
            <a:t>The Act is a Government of Ontario document that establishes general principles, duties and responsibilities as well as defines the administrative powers for monitoring, enforcing and creating regulations.</a:t>
          </a:r>
          <a:endParaRPr lang="en-CA" sz="1300" kern="1200" dirty="0"/>
        </a:p>
      </dsp:txBody>
      <dsp:txXfrm>
        <a:off x="2232268" y="1750"/>
        <a:ext cx="6353381" cy="624419"/>
      </dsp:txXfrm>
    </dsp:sp>
    <dsp:sp modelId="{9B2B74B1-8A28-42D9-98B5-9A2AB31A877A}">
      <dsp:nvSpPr>
        <dsp:cNvPr id="0" name=""/>
        <dsp:cNvSpPr/>
      </dsp:nvSpPr>
      <dsp:spPr>
        <a:xfrm>
          <a:off x="0" y="1750"/>
          <a:ext cx="2232269" cy="62441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CA" sz="1300" kern="1200" dirty="0"/>
            <a:t>WHAT IS THE TECHNICAL STANDARDS &amp; SAFETY ACT?</a:t>
          </a:r>
        </a:p>
      </dsp:txBody>
      <dsp:txXfrm>
        <a:off x="30487" y="32237"/>
        <a:ext cx="2171295" cy="593932"/>
      </dsp:txXfrm>
    </dsp:sp>
    <dsp:sp modelId="{9BB767FD-E066-4C22-9518-4C828CD8A557}">
      <dsp:nvSpPr>
        <dsp:cNvPr id="0" name=""/>
        <dsp:cNvSpPr/>
      </dsp:nvSpPr>
      <dsp:spPr>
        <a:xfrm>
          <a:off x="0" y="626169"/>
          <a:ext cx="8585650" cy="6700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a:t>Authorizations to carry out specific duties</a:t>
          </a:r>
          <a:endParaRPr lang="en-US" altLang="en-US" sz="900" kern="1200" dirty="0"/>
        </a:p>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Powers of inspectors</a:t>
          </a:r>
        </a:p>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Appeal mechanisms</a:t>
          </a:r>
        </a:p>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Regulation-making authority</a:t>
          </a:r>
        </a:p>
      </dsp:txBody>
      <dsp:txXfrm>
        <a:off x="0" y="626169"/>
        <a:ext cx="8585650" cy="670052"/>
      </dsp:txXfrm>
    </dsp:sp>
    <dsp:sp modelId="{DC401D3F-C65F-4D64-9E6B-C9A1497DE5B9}">
      <dsp:nvSpPr>
        <dsp:cNvPr id="0" name=""/>
        <dsp:cNvSpPr/>
      </dsp:nvSpPr>
      <dsp:spPr>
        <a:xfrm>
          <a:off x="2232268" y="1327443"/>
          <a:ext cx="6353381" cy="62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0" lvl="0" indent="0" algn="l" defTabSz="577850">
            <a:lnSpc>
              <a:spcPct val="90000"/>
            </a:lnSpc>
            <a:spcBef>
              <a:spcPct val="0"/>
            </a:spcBef>
            <a:spcAft>
              <a:spcPct val="35000"/>
            </a:spcAft>
            <a:buClr>
              <a:srgbClr val="FF0000"/>
            </a:buClr>
            <a:buFont typeface="Symbol" panose="05050102010706020507" pitchFamily="18" charset="2"/>
            <a:buNone/>
          </a:pPr>
          <a:r>
            <a:rPr lang="en-US" altLang="en-US" sz="1300" kern="1200" dirty="0"/>
            <a:t>More specific provisions, responsive to the unique needs of the sector including</a:t>
          </a:r>
          <a:endParaRPr lang="en-CA" sz="1300" kern="1200" dirty="0"/>
        </a:p>
      </dsp:txBody>
      <dsp:txXfrm>
        <a:off x="2232268" y="1327443"/>
        <a:ext cx="6353381" cy="624419"/>
      </dsp:txXfrm>
    </dsp:sp>
    <dsp:sp modelId="{C3E1CE04-13F0-4EA1-A660-31F5C432B48F}">
      <dsp:nvSpPr>
        <dsp:cNvPr id="0" name=""/>
        <dsp:cNvSpPr/>
      </dsp:nvSpPr>
      <dsp:spPr>
        <a:xfrm>
          <a:off x="0" y="1327443"/>
          <a:ext cx="2232269" cy="62441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CA" sz="1300" kern="1200" dirty="0"/>
            <a:t>WHAT ARE THE BPV REGULATIONS?</a:t>
          </a:r>
        </a:p>
      </dsp:txBody>
      <dsp:txXfrm>
        <a:off x="30487" y="1357930"/>
        <a:ext cx="2171295" cy="593932"/>
      </dsp:txXfrm>
    </dsp:sp>
    <dsp:sp modelId="{FCA34BBC-48C4-4A4A-918B-75C156951804}">
      <dsp:nvSpPr>
        <dsp:cNvPr id="0" name=""/>
        <dsp:cNvSpPr/>
      </dsp:nvSpPr>
      <dsp:spPr>
        <a:xfrm>
          <a:off x="0" y="2042725"/>
          <a:ext cx="8585650" cy="846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Procedures and requirements for licenses</a:t>
          </a:r>
          <a:endParaRPr lang="en-CA" sz="900" kern="1200" dirty="0"/>
        </a:p>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Duties of contractors</a:t>
          </a:r>
          <a:endParaRPr lang="en-CA" sz="900" kern="1200" dirty="0"/>
        </a:p>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Requirements for registering new and altered B &amp; PV</a:t>
          </a:r>
          <a:endParaRPr lang="en-CA" sz="900" kern="1200" dirty="0"/>
        </a:p>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Operation and Maintenance requirements</a:t>
          </a:r>
          <a:endParaRPr lang="en-CA" sz="900" kern="1200" dirty="0"/>
        </a:p>
        <a:p>
          <a:pPr marL="57150" lvl="1" indent="-57150" algn="l" defTabSz="400050">
            <a:lnSpc>
              <a:spcPct val="90000"/>
            </a:lnSpc>
            <a:spcBef>
              <a:spcPct val="0"/>
            </a:spcBef>
            <a:spcAft>
              <a:spcPct val="15000"/>
            </a:spcAft>
            <a:buClr>
              <a:srgbClr val="FF0000"/>
            </a:buClr>
            <a:buFont typeface="Symbol" panose="05050102010706020507" pitchFamily="18" charset="2"/>
            <a:buChar char="·"/>
          </a:pPr>
          <a:r>
            <a:rPr lang="en-US" altLang="en-US" sz="900" kern="1200" dirty="0"/>
            <a:t>Record keeping requirements</a:t>
          </a:r>
          <a:endParaRPr lang="en-CA" sz="900" kern="1200" dirty="0"/>
        </a:p>
      </dsp:txBody>
      <dsp:txXfrm>
        <a:off x="0" y="2042725"/>
        <a:ext cx="8585650" cy="846190"/>
      </dsp:txXfrm>
    </dsp:sp>
    <dsp:sp modelId="{A4B63313-F450-4F07-90D3-BF45C84ED398}">
      <dsp:nvSpPr>
        <dsp:cNvPr id="0" name=""/>
        <dsp:cNvSpPr/>
      </dsp:nvSpPr>
      <dsp:spPr>
        <a:xfrm>
          <a:off x="2232268" y="2829274"/>
          <a:ext cx="6353381" cy="624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 tIns="24765" rIns="24765" bIns="24765" numCol="1" spcCol="1270" anchor="b" anchorCtr="0">
          <a:noAutofit/>
        </a:bodyPr>
        <a:lstStyle/>
        <a:p>
          <a:pPr marL="0" lvl="0" indent="0" algn="l" defTabSz="577850">
            <a:lnSpc>
              <a:spcPct val="90000"/>
            </a:lnSpc>
            <a:spcBef>
              <a:spcPct val="0"/>
            </a:spcBef>
            <a:spcAft>
              <a:spcPct val="35000"/>
            </a:spcAft>
            <a:buClr>
              <a:srgbClr val="FF0000"/>
            </a:buClr>
            <a:buFont typeface="Arial" panose="020B0604020202020204" pitchFamily="34" charset="0"/>
            <a:buNone/>
          </a:pPr>
          <a:r>
            <a:rPr lang="en-US" altLang="en-US" sz="1300" kern="1200" dirty="0"/>
            <a:t>A document referenced by the Boilers and Pressure Vessel Regulation</a:t>
          </a:r>
          <a:endParaRPr lang="en-CA" sz="1300" kern="1200" dirty="0"/>
        </a:p>
      </dsp:txBody>
      <dsp:txXfrm>
        <a:off x="2232268" y="2829274"/>
        <a:ext cx="6353381" cy="624419"/>
      </dsp:txXfrm>
    </dsp:sp>
    <dsp:sp modelId="{68F83CE4-7D5B-4024-A5EA-1AE1684098E2}">
      <dsp:nvSpPr>
        <dsp:cNvPr id="0" name=""/>
        <dsp:cNvSpPr/>
      </dsp:nvSpPr>
      <dsp:spPr>
        <a:xfrm>
          <a:off x="0" y="2829274"/>
          <a:ext cx="2232269" cy="624419"/>
        </a:xfrm>
        <a:prstGeom prst="round2SameRect">
          <a:avLst>
            <a:gd name="adj1" fmla="val 16670"/>
            <a:gd name="adj2" fmla="val 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24765" rIns="24765" bIns="24765" numCol="1" spcCol="1270" anchor="ctr" anchorCtr="0">
          <a:noAutofit/>
        </a:bodyPr>
        <a:lstStyle/>
        <a:p>
          <a:pPr marL="0" lvl="0" indent="0" algn="ctr" defTabSz="577850">
            <a:lnSpc>
              <a:spcPct val="90000"/>
            </a:lnSpc>
            <a:spcBef>
              <a:spcPct val="0"/>
            </a:spcBef>
            <a:spcAft>
              <a:spcPct val="35000"/>
            </a:spcAft>
            <a:buNone/>
          </a:pPr>
          <a:r>
            <a:rPr lang="en-CA" sz="1300" kern="1200" dirty="0"/>
            <a:t>WHAT IS THE CODE ADOPTION DOCUMENT (CAD)?</a:t>
          </a:r>
        </a:p>
      </dsp:txBody>
      <dsp:txXfrm>
        <a:off x="30487" y="2859761"/>
        <a:ext cx="2171295" cy="593932"/>
      </dsp:txXfrm>
    </dsp:sp>
    <dsp:sp modelId="{4616ADA2-AD5B-416F-ADF6-6DA63AF242EC}">
      <dsp:nvSpPr>
        <dsp:cNvPr id="0" name=""/>
        <dsp:cNvSpPr/>
      </dsp:nvSpPr>
      <dsp:spPr>
        <a:xfrm>
          <a:off x="0" y="3453694"/>
          <a:ext cx="8585650" cy="541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00050">
            <a:lnSpc>
              <a:spcPct val="90000"/>
            </a:lnSpc>
            <a:spcBef>
              <a:spcPct val="0"/>
            </a:spcBef>
            <a:spcAft>
              <a:spcPct val="15000"/>
            </a:spcAft>
            <a:buClr>
              <a:srgbClr val="FF0000"/>
            </a:buClr>
            <a:buFont typeface="Arial" panose="020B0604020202020204" pitchFamily="34" charset="0"/>
            <a:buChar char="•"/>
          </a:pPr>
          <a:r>
            <a:rPr lang="en-US" altLang="en-US" sz="900" kern="1200" dirty="0"/>
            <a:t>Is controlled by review with MCS (Ministry of Government and Consumer Services) as changes to Codes and Standards take place</a:t>
          </a:r>
          <a:endParaRPr lang="en-CA" sz="900" kern="1200" dirty="0"/>
        </a:p>
        <a:p>
          <a:pPr marL="57150" lvl="1" indent="-57150" algn="l" defTabSz="400050">
            <a:lnSpc>
              <a:spcPct val="90000"/>
            </a:lnSpc>
            <a:spcBef>
              <a:spcPct val="0"/>
            </a:spcBef>
            <a:spcAft>
              <a:spcPct val="15000"/>
            </a:spcAft>
            <a:buClr>
              <a:srgbClr val="FF0000"/>
            </a:buClr>
            <a:buFont typeface="Arial" panose="020B0604020202020204" pitchFamily="34" charset="0"/>
            <a:buChar char="•"/>
          </a:pPr>
          <a:r>
            <a:rPr lang="en-US" altLang="en-US" sz="900" kern="1200" dirty="0"/>
            <a:t>Provides the Codes and Standards to be used for compliance with the Regulation</a:t>
          </a:r>
          <a:endParaRPr lang="en-CA" sz="900" kern="1200" dirty="0"/>
        </a:p>
        <a:p>
          <a:pPr marL="57150" lvl="1" indent="-57150" algn="l" defTabSz="400050">
            <a:lnSpc>
              <a:spcPct val="90000"/>
            </a:lnSpc>
            <a:spcBef>
              <a:spcPct val="0"/>
            </a:spcBef>
            <a:spcAft>
              <a:spcPct val="15000"/>
            </a:spcAft>
            <a:buClr>
              <a:srgbClr val="FF0000"/>
            </a:buClr>
            <a:buFont typeface="Arial" panose="020B0604020202020204" pitchFamily="34" charset="0"/>
            <a:buChar char="•"/>
          </a:pPr>
          <a:r>
            <a:rPr lang="en-US" altLang="en-US" sz="900" kern="1200" dirty="0"/>
            <a:t>Allow TSSA to accept and amend codes and standards without a regulatory change.</a:t>
          </a:r>
          <a:endParaRPr lang="en-CA" sz="900" kern="1200" dirty="0"/>
        </a:p>
      </dsp:txBody>
      <dsp:txXfrm>
        <a:off x="0" y="3453694"/>
        <a:ext cx="8585650" cy="54124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477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53853" y="0"/>
            <a:ext cx="3024770" cy="457200"/>
          </a:xfrm>
          <a:prstGeom prst="rect">
            <a:avLst/>
          </a:prstGeom>
        </p:spPr>
        <p:txBody>
          <a:bodyPr vert="horz" lIns="91440" tIns="45720" rIns="91440" bIns="45720" rtlCol="0"/>
          <a:lstStyle>
            <a:lvl1pPr algn="r">
              <a:defRPr sz="1200"/>
            </a:lvl1pPr>
          </a:lstStyle>
          <a:p>
            <a:fld id="{CE16CE96-B57C-5949-BC55-340F64787FF2}" type="datetimeFigureOut">
              <a:rPr lang="en-US" smtClean="0"/>
              <a:t>7/12/2021</a:t>
            </a:fld>
            <a:endParaRPr lang="en-US" dirty="0"/>
          </a:p>
        </p:txBody>
      </p:sp>
      <p:sp>
        <p:nvSpPr>
          <p:cNvPr id="4" name="Slide Image Placeholder 3"/>
          <p:cNvSpPr>
            <a:spLocks noGrp="1" noRot="1" noChangeAspect="1"/>
          </p:cNvSpPr>
          <p:nvPr>
            <p:ph type="sldImg" idx="2"/>
          </p:nvPr>
        </p:nvSpPr>
        <p:spPr>
          <a:xfrm>
            <a:off x="441325" y="685800"/>
            <a:ext cx="6097588"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98024" y="4343400"/>
            <a:ext cx="558419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302477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3853" y="8685213"/>
            <a:ext cx="3024770" cy="457200"/>
          </a:xfrm>
          <a:prstGeom prst="rect">
            <a:avLst/>
          </a:prstGeom>
        </p:spPr>
        <p:txBody>
          <a:bodyPr vert="horz" lIns="91440" tIns="45720" rIns="91440" bIns="45720" rtlCol="0" anchor="b"/>
          <a:lstStyle>
            <a:lvl1pPr algn="r">
              <a:defRPr sz="1200"/>
            </a:lvl1pPr>
          </a:lstStyle>
          <a:p>
            <a:fld id="{40805785-BEBE-664C-A13F-B15DCE228FEA}" type="slidenum">
              <a:rPr lang="en-US" smtClean="0"/>
              <a:t>‹#›</a:t>
            </a:fld>
            <a:endParaRPr lang="en-US" dirty="0"/>
          </a:p>
        </p:txBody>
      </p:sp>
    </p:spTree>
    <p:extLst>
      <p:ext uri="{BB962C8B-B14F-4D97-AF65-F5344CB8AC3E}">
        <p14:creationId xmlns:p14="http://schemas.microsoft.com/office/powerpoint/2010/main" val="36501010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1</a:t>
            </a:fld>
            <a:endParaRPr lang="en-US" dirty="0"/>
          </a:p>
        </p:txBody>
      </p:sp>
    </p:spTree>
    <p:extLst>
      <p:ext uri="{BB962C8B-B14F-4D97-AF65-F5344CB8AC3E}">
        <p14:creationId xmlns:p14="http://schemas.microsoft.com/office/powerpoint/2010/main" val="584121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22</a:t>
            </a:fld>
            <a:endParaRPr lang="en-US" dirty="0"/>
          </a:p>
        </p:txBody>
      </p:sp>
    </p:spTree>
    <p:extLst>
      <p:ext uri="{BB962C8B-B14F-4D97-AF65-F5344CB8AC3E}">
        <p14:creationId xmlns:p14="http://schemas.microsoft.com/office/powerpoint/2010/main" val="68555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23</a:t>
            </a:fld>
            <a:endParaRPr lang="en-US" dirty="0"/>
          </a:p>
        </p:txBody>
      </p:sp>
    </p:spTree>
    <p:extLst>
      <p:ext uri="{BB962C8B-B14F-4D97-AF65-F5344CB8AC3E}">
        <p14:creationId xmlns:p14="http://schemas.microsoft.com/office/powerpoint/2010/main" val="882023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24</a:t>
            </a:fld>
            <a:endParaRPr lang="en-US" dirty="0"/>
          </a:p>
        </p:txBody>
      </p:sp>
    </p:spTree>
    <p:extLst>
      <p:ext uri="{BB962C8B-B14F-4D97-AF65-F5344CB8AC3E}">
        <p14:creationId xmlns:p14="http://schemas.microsoft.com/office/powerpoint/2010/main" val="346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tLang="en-US" dirty="0"/>
          </a:p>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25</a:t>
            </a:fld>
            <a:endParaRPr lang="en-US" dirty="0"/>
          </a:p>
        </p:txBody>
      </p:sp>
    </p:spTree>
    <p:extLst>
      <p:ext uri="{BB962C8B-B14F-4D97-AF65-F5344CB8AC3E}">
        <p14:creationId xmlns:p14="http://schemas.microsoft.com/office/powerpoint/2010/main" val="2426132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26</a:t>
            </a:fld>
            <a:endParaRPr lang="en-US" dirty="0"/>
          </a:p>
        </p:txBody>
      </p:sp>
    </p:spTree>
    <p:extLst>
      <p:ext uri="{BB962C8B-B14F-4D97-AF65-F5344CB8AC3E}">
        <p14:creationId xmlns:p14="http://schemas.microsoft.com/office/powerpoint/2010/main" val="2391041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28</a:t>
            </a:fld>
            <a:endParaRPr lang="en-US" dirty="0"/>
          </a:p>
        </p:txBody>
      </p:sp>
    </p:spTree>
    <p:extLst>
      <p:ext uri="{BB962C8B-B14F-4D97-AF65-F5344CB8AC3E}">
        <p14:creationId xmlns:p14="http://schemas.microsoft.com/office/powerpoint/2010/main" val="3723450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30</a:t>
            </a:fld>
            <a:endParaRPr lang="en-US" dirty="0"/>
          </a:p>
        </p:txBody>
      </p:sp>
    </p:spTree>
    <p:extLst>
      <p:ext uri="{BB962C8B-B14F-4D97-AF65-F5344CB8AC3E}">
        <p14:creationId xmlns:p14="http://schemas.microsoft.com/office/powerpoint/2010/main" val="134382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31</a:t>
            </a:fld>
            <a:endParaRPr lang="en-US" dirty="0"/>
          </a:p>
        </p:txBody>
      </p:sp>
    </p:spTree>
    <p:extLst>
      <p:ext uri="{BB962C8B-B14F-4D97-AF65-F5344CB8AC3E}">
        <p14:creationId xmlns:p14="http://schemas.microsoft.com/office/powerpoint/2010/main" val="4187503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32</a:t>
            </a:fld>
            <a:endParaRPr lang="en-US" dirty="0"/>
          </a:p>
        </p:txBody>
      </p:sp>
    </p:spTree>
    <p:extLst>
      <p:ext uri="{BB962C8B-B14F-4D97-AF65-F5344CB8AC3E}">
        <p14:creationId xmlns:p14="http://schemas.microsoft.com/office/powerpoint/2010/main" val="34540578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33</a:t>
            </a:fld>
            <a:endParaRPr lang="en-US" dirty="0"/>
          </a:p>
        </p:txBody>
      </p:sp>
    </p:spTree>
    <p:extLst>
      <p:ext uri="{BB962C8B-B14F-4D97-AF65-F5344CB8AC3E}">
        <p14:creationId xmlns:p14="http://schemas.microsoft.com/office/powerpoint/2010/main" val="149220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a:t>
            </a:fld>
            <a:endParaRPr lang="en-US" dirty="0"/>
          </a:p>
        </p:txBody>
      </p:sp>
    </p:spTree>
    <p:extLst>
      <p:ext uri="{BB962C8B-B14F-4D97-AF65-F5344CB8AC3E}">
        <p14:creationId xmlns:p14="http://schemas.microsoft.com/office/powerpoint/2010/main" val="2843286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34</a:t>
            </a:fld>
            <a:endParaRPr lang="en-US" dirty="0"/>
          </a:p>
        </p:txBody>
      </p:sp>
    </p:spTree>
    <p:extLst>
      <p:ext uri="{BB962C8B-B14F-4D97-AF65-F5344CB8AC3E}">
        <p14:creationId xmlns:p14="http://schemas.microsoft.com/office/powerpoint/2010/main" val="1363666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t>
            </a:r>
          </a:p>
        </p:txBody>
      </p:sp>
      <p:sp>
        <p:nvSpPr>
          <p:cNvPr id="4" name="Slide Number Placeholder 3"/>
          <p:cNvSpPr>
            <a:spLocks noGrp="1"/>
          </p:cNvSpPr>
          <p:nvPr>
            <p:ph type="sldNum" sz="quarter" idx="5"/>
          </p:nvPr>
        </p:nvSpPr>
        <p:spPr/>
        <p:txBody>
          <a:bodyPr/>
          <a:lstStyle/>
          <a:p>
            <a:fld id="{40805785-BEBE-664C-A13F-B15DCE228FEA}" type="slidenum">
              <a:rPr lang="en-US" smtClean="0"/>
              <a:t>35</a:t>
            </a:fld>
            <a:endParaRPr lang="en-US" dirty="0"/>
          </a:p>
        </p:txBody>
      </p:sp>
    </p:spTree>
    <p:extLst>
      <p:ext uri="{BB962C8B-B14F-4D97-AF65-F5344CB8AC3E}">
        <p14:creationId xmlns:p14="http://schemas.microsoft.com/office/powerpoint/2010/main" val="2000003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36</a:t>
            </a:fld>
            <a:endParaRPr lang="en-US" dirty="0"/>
          </a:p>
        </p:txBody>
      </p:sp>
    </p:spTree>
    <p:extLst>
      <p:ext uri="{BB962C8B-B14F-4D97-AF65-F5344CB8AC3E}">
        <p14:creationId xmlns:p14="http://schemas.microsoft.com/office/powerpoint/2010/main" val="181045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3</a:t>
            </a:fld>
            <a:endParaRPr lang="en-US"/>
          </a:p>
        </p:txBody>
      </p:sp>
    </p:spTree>
    <p:extLst>
      <p:ext uri="{BB962C8B-B14F-4D97-AF65-F5344CB8AC3E}">
        <p14:creationId xmlns:p14="http://schemas.microsoft.com/office/powerpoint/2010/main" val="271162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0805785-BEBE-664C-A13F-B15DCE228FEA}" type="slidenum">
              <a:rPr lang="en-US" smtClean="0"/>
              <a:t>4</a:t>
            </a:fld>
            <a:endParaRPr lang="en-US"/>
          </a:p>
        </p:txBody>
      </p:sp>
    </p:spTree>
    <p:extLst>
      <p:ext uri="{BB962C8B-B14F-4D97-AF65-F5344CB8AC3E}">
        <p14:creationId xmlns:p14="http://schemas.microsoft.com/office/powerpoint/2010/main" val="347540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10</a:t>
            </a:fld>
            <a:endParaRPr lang="en-US" dirty="0"/>
          </a:p>
        </p:txBody>
      </p:sp>
    </p:spTree>
    <p:extLst>
      <p:ext uri="{BB962C8B-B14F-4D97-AF65-F5344CB8AC3E}">
        <p14:creationId xmlns:p14="http://schemas.microsoft.com/office/powerpoint/2010/main" val="179395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11</a:t>
            </a:fld>
            <a:endParaRPr lang="en-US" dirty="0"/>
          </a:p>
        </p:txBody>
      </p:sp>
    </p:spTree>
    <p:extLst>
      <p:ext uri="{BB962C8B-B14F-4D97-AF65-F5344CB8AC3E}">
        <p14:creationId xmlns:p14="http://schemas.microsoft.com/office/powerpoint/2010/main" val="1115504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13</a:t>
            </a:fld>
            <a:endParaRPr lang="en-US" dirty="0"/>
          </a:p>
        </p:txBody>
      </p:sp>
    </p:spTree>
    <p:extLst>
      <p:ext uri="{BB962C8B-B14F-4D97-AF65-F5344CB8AC3E}">
        <p14:creationId xmlns:p14="http://schemas.microsoft.com/office/powerpoint/2010/main" val="1401711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14</a:t>
            </a:fld>
            <a:endParaRPr lang="en-US" dirty="0"/>
          </a:p>
        </p:txBody>
      </p:sp>
    </p:spTree>
    <p:extLst>
      <p:ext uri="{BB962C8B-B14F-4D97-AF65-F5344CB8AC3E}">
        <p14:creationId xmlns:p14="http://schemas.microsoft.com/office/powerpoint/2010/main" val="620209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0805785-BEBE-664C-A13F-B15DCE228FEA}" type="slidenum">
              <a:rPr lang="en-US" smtClean="0"/>
              <a:t>21</a:t>
            </a:fld>
            <a:endParaRPr lang="en-US" dirty="0"/>
          </a:p>
        </p:txBody>
      </p:sp>
    </p:spTree>
    <p:extLst>
      <p:ext uri="{BB962C8B-B14F-4D97-AF65-F5344CB8AC3E}">
        <p14:creationId xmlns:p14="http://schemas.microsoft.com/office/powerpoint/2010/main" val="2571132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2"/>
          <p:cNvSpPr>
            <a:spLocks noGrp="1"/>
          </p:cNvSpPr>
          <p:nvPr>
            <p:ph type="body" sz="quarter" idx="25" hasCustomPrompt="1"/>
          </p:nvPr>
        </p:nvSpPr>
        <p:spPr>
          <a:xfrm>
            <a:off x="466725" y="669925"/>
            <a:ext cx="6629400" cy="322263"/>
          </a:xfrm>
        </p:spPr>
        <p:txBody>
          <a:bodyPr lIns="91440" tIns="0" rIns="0"/>
          <a:lstStyle>
            <a:lvl1pPr marL="0" indent="0">
              <a:buNone/>
              <a:defRPr sz="1200" b="0" baseline="0">
                <a:solidFill>
                  <a:srgbClr val="FF0000"/>
                </a:solidFill>
              </a:defRPr>
            </a:lvl1pPr>
          </a:lstStyle>
          <a:p>
            <a:pPr lvl="0"/>
            <a:r>
              <a:rPr lang="en-US" dirty="0"/>
              <a:t>SUBTITLE OR DESCRIPTION GOES HERE</a:t>
            </a:r>
          </a:p>
        </p:txBody>
      </p:sp>
      <p:sp>
        <p:nvSpPr>
          <p:cNvPr id="13" name="Text Placeholder 12"/>
          <p:cNvSpPr>
            <a:spLocks noGrp="1"/>
          </p:cNvSpPr>
          <p:nvPr>
            <p:ph type="body" sz="quarter" idx="26"/>
          </p:nvPr>
        </p:nvSpPr>
        <p:spPr>
          <a:xfrm>
            <a:off x="468313" y="1208088"/>
            <a:ext cx="7989887" cy="3133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27" hasCustomPrompt="1"/>
          </p:nvPr>
        </p:nvSpPr>
        <p:spPr>
          <a:xfrm>
            <a:off x="468313" y="230188"/>
            <a:ext cx="6627812" cy="439737"/>
          </a:xfrm>
        </p:spPr>
        <p:txBody>
          <a:bodyPr/>
          <a:lstStyle>
            <a:lvl1pPr marL="0" indent="0">
              <a:buNone/>
              <a:defRPr sz="2800" b="1" baseline="0">
                <a:solidFill>
                  <a:schemeClr val="tx1">
                    <a:lumMod val="75000"/>
                    <a:lumOff val="25000"/>
                  </a:schemeClr>
                </a:solidFill>
              </a:defRPr>
            </a:lvl1pPr>
          </a:lstStyle>
          <a:p>
            <a:pPr lvl="0"/>
            <a:r>
              <a:rPr lang="en-US" dirty="0"/>
              <a:t>HEADLINE GOES HERE</a:t>
            </a:r>
          </a:p>
        </p:txBody>
      </p:sp>
    </p:spTree>
    <p:extLst>
      <p:ext uri="{BB962C8B-B14F-4D97-AF65-F5344CB8AC3E}">
        <p14:creationId xmlns:p14="http://schemas.microsoft.com/office/powerpoint/2010/main" val="360220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236223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190470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357752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429419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21482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mp;PV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3"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11"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2208628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1953492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3"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4"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458841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06706" y="843558"/>
            <a:ext cx="4164552" cy="1872208"/>
          </a:xfrm>
          <a:prstGeom prst="rect">
            <a:avLst/>
          </a:prstGeom>
        </p:spPr>
        <p:txBody>
          <a:bodyPr lIns="91440" rIns="0"/>
          <a:lstStyle>
            <a:lvl1pPr algn="l">
              <a:lnSpc>
                <a:spcPct val="70000"/>
              </a:lnSpc>
              <a:defRPr sz="4000" b="1" i="0">
                <a:solidFill>
                  <a:schemeClr val="tx1">
                    <a:lumMod val="75000"/>
                    <a:lumOff val="25000"/>
                  </a:schemeClr>
                </a:solidFill>
                <a:latin typeface="Arial"/>
                <a:cs typeface="Arial"/>
              </a:defRPr>
            </a:lvl1pPr>
          </a:lstStyle>
          <a:p>
            <a:r>
              <a:rPr lang="en-US" dirty="0"/>
              <a:t>WELCOME</a:t>
            </a:r>
            <a:br>
              <a:rPr lang="en-US" dirty="0"/>
            </a:br>
            <a:r>
              <a:rPr lang="en-US" dirty="0"/>
              <a:t>TO OUR</a:t>
            </a:r>
            <a:br>
              <a:rPr lang="en-US" dirty="0"/>
            </a:br>
            <a:r>
              <a:rPr lang="en-US" dirty="0"/>
              <a:t>AWESOME</a:t>
            </a:r>
            <a:br>
              <a:rPr lang="en-US" dirty="0"/>
            </a:br>
            <a:r>
              <a:rPr lang="en-US" dirty="0"/>
              <a:t>PRESENTATION</a:t>
            </a:r>
          </a:p>
        </p:txBody>
      </p:sp>
      <p:sp>
        <p:nvSpPr>
          <p:cNvPr id="8" name="Subtitle 2"/>
          <p:cNvSpPr>
            <a:spLocks noGrp="1"/>
          </p:cNvSpPr>
          <p:nvPr>
            <p:ph type="subTitle" idx="1" hasCustomPrompt="1"/>
          </p:nvPr>
        </p:nvSpPr>
        <p:spPr>
          <a:xfrm>
            <a:off x="506706" y="2611190"/>
            <a:ext cx="3791564" cy="370114"/>
          </a:xfrm>
          <a:prstGeom prst="rect">
            <a:avLst/>
          </a:prstGeom>
        </p:spPr>
        <p:txBody>
          <a:bodyPr lIns="91440" rIns="0"/>
          <a:lstStyle>
            <a:lvl1pPr marL="0" indent="0" algn="l">
              <a:buNone/>
              <a:defRPr sz="1200">
                <a:solidFill>
                  <a:srgbClr val="FF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OR DESCRIPTION HERE</a:t>
            </a:r>
          </a:p>
        </p:txBody>
      </p:sp>
      <p:sp>
        <p:nvSpPr>
          <p:cNvPr id="9" name="Text Placeholder 10"/>
          <p:cNvSpPr>
            <a:spLocks noGrp="1"/>
          </p:cNvSpPr>
          <p:nvPr>
            <p:ph type="body" sz="quarter" idx="11" hasCustomPrompt="1"/>
          </p:nvPr>
        </p:nvSpPr>
        <p:spPr>
          <a:xfrm>
            <a:off x="506413" y="3579862"/>
            <a:ext cx="1922462" cy="274637"/>
          </a:xfrm>
          <a:prstGeom prst="rect">
            <a:avLst/>
          </a:prstGeom>
        </p:spPr>
        <p:txBody>
          <a:bodyPr vert="horz" lIns="91440" rIns="0"/>
          <a:lstStyle>
            <a:lvl1pPr marL="0" marR="0" indent="0" algn="l" defTabSz="457200" rtl="0" eaLnBrk="1" fontAlgn="auto" latinLnBrk="0" hangingPunct="1">
              <a:lnSpc>
                <a:spcPct val="100000"/>
              </a:lnSpc>
              <a:spcBef>
                <a:spcPct val="20000"/>
              </a:spcBef>
              <a:spcAft>
                <a:spcPts val="0"/>
              </a:spcAft>
              <a:buClrTx/>
              <a:buSzTx/>
              <a:buFont typeface="Arial"/>
              <a:buNone/>
              <a:tabLst/>
              <a:defRPr sz="1000">
                <a:latin typeface="Arial"/>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Dateline Here 2016</a:t>
            </a:r>
          </a:p>
          <a:p>
            <a:pPr lvl="0"/>
            <a:endParaRPr lang="en-US" dirty="0"/>
          </a:p>
        </p:txBody>
      </p:sp>
    </p:spTree>
    <p:extLst>
      <p:ext uri="{BB962C8B-B14F-4D97-AF65-F5344CB8AC3E}">
        <p14:creationId xmlns:p14="http://schemas.microsoft.com/office/powerpoint/2010/main" val="302055067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theme" Target="../theme/theme10.xml"/><Relationship Id="rId1" Type="http://schemas.openxmlformats.org/officeDocument/2006/relationships/slideLayout" Target="../slideLayouts/slideLayout10.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6.xml"/><Relationship Id="rId4" Type="http://schemas.openxmlformats.org/officeDocument/2006/relationships/image" Target="../media/image2.emf"/></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7.xml"/><Relationship Id="rId1" Type="http://schemas.openxmlformats.org/officeDocument/2006/relationships/slideLayout" Target="../slideLayouts/slideLayout7.xml"/><Relationship Id="rId4" Type="http://schemas.openxmlformats.org/officeDocument/2006/relationships/image" Target="../media/image2.emf"/></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8.xml"/><Relationship Id="rId1" Type="http://schemas.openxmlformats.org/officeDocument/2006/relationships/slideLayout" Target="../slideLayouts/slideLayout8.xml"/><Relationship Id="rId4" Type="http://schemas.openxmlformats.org/officeDocument/2006/relationships/image" Target="../media/image2.emf"/></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9.xml"/><Relationship Id="rId1" Type="http://schemas.openxmlformats.org/officeDocument/2006/relationships/slideLayout" Target="../slideLayouts/slideLayout9.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bwMode="auto">
          <a:xfrm>
            <a:off x="457200" y="1419225"/>
            <a:ext cx="8229600" cy="2471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7775594" y="4816657"/>
            <a:ext cx="1012657" cy="215444"/>
          </a:xfrm>
          <a:prstGeom prst="rect">
            <a:avLst/>
          </a:prstGeom>
          <a:noFill/>
        </p:spPr>
        <p:txBody>
          <a:bodyPr wrap="square" rtlCol="0">
            <a:spAutoFit/>
          </a:bodyPr>
          <a:lstStyle/>
          <a:p>
            <a:pPr algn="r"/>
            <a:fld id="{C9F48E3F-D124-FC45-B2A4-D8FF15C5CFFA}" type="slidenum">
              <a:rPr lang="en-US" sz="800" b="0" i="0" smtClean="0">
                <a:solidFill>
                  <a:schemeClr val="tx1">
                    <a:lumMod val="75000"/>
                    <a:lumOff val="25000"/>
                  </a:schemeClr>
                </a:solidFill>
                <a:latin typeface="Arial"/>
                <a:cs typeface="Arial"/>
              </a:rPr>
              <a:pPr algn="r"/>
              <a:t>‹#›</a:t>
            </a:fld>
            <a:endParaRPr lang="en-US" sz="800" b="0" i="0" dirty="0">
              <a:solidFill>
                <a:schemeClr val="tx1">
                  <a:lumMod val="75000"/>
                  <a:lumOff val="25000"/>
                </a:schemeClr>
              </a:solidFill>
              <a:latin typeface="Arial"/>
              <a:cs typeface="Arial"/>
            </a:endParaRPr>
          </a:p>
        </p:txBody>
      </p:sp>
      <p:sp>
        <p:nvSpPr>
          <p:cNvPr id="4" name="Rectangle 3"/>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5" name="Rectangle 4"/>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583693"/>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6-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89283096"/>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5-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6246065"/>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7-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600399"/>
      </p:ext>
    </p:extLst>
  </p:cSld>
  <p:clrMap bg1="lt1" tx1="dk1" bg2="lt2" tx2="dk2" accent1="accent1" accent2="accent2" accent3="accent3" accent4="accent4" accent5="accent5" accent6="accent6" hlink="hlink" folHlink="folHlink"/>
  <p:sldLayoutIdLst>
    <p:sldLayoutId id="2147483677"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TSSA16-008 PPT Photos 08-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3924799"/>
      </p:ext>
    </p:extLst>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9-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12866462"/>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TSSA16-008 PPT Photos 01-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9" name="Picture 8" descr="TSSARedLogo-CMYK-White Circl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10" name="TextBox 9"/>
          <p:cNvSpPr txBox="1"/>
          <p:nvPr/>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2" name="Rectangle 1"/>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3" name="Rectangle 2"/>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249902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2400" b="1"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2-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212711"/>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3-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13" name="Picture 12"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14" name="TextBox 13"/>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5" name="Rectangle 14"/>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6" name="Rectangle 15"/>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814846"/>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TSSA16-008 PPT Photos 04-l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53136" cy="5143500"/>
          </a:xfrm>
          <a:prstGeom prst="rect">
            <a:avLst/>
          </a:prstGeom>
        </p:spPr>
      </p:pic>
      <p:pic>
        <p:nvPicPr>
          <p:cNvPr id="8" name="Picture 7" descr="TSSARedLogo-CMYK-White Circle.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6490" y="3939902"/>
            <a:ext cx="771550" cy="771550"/>
          </a:xfrm>
          <a:prstGeom prst="rect">
            <a:avLst/>
          </a:prstGeom>
        </p:spPr>
      </p:pic>
      <p:sp>
        <p:nvSpPr>
          <p:cNvPr id="9" name="TextBox 8"/>
          <p:cNvSpPr txBox="1"/>
          <p:nvPr userDrawn="1"/>
        </p:nvSpPr>
        <p:spPr>
          <a:xfrm>
            <a:off x="1227648" y="4199341"/>
            <a:ext cx="1954426" cy="230832"/>
          </a:xfrm>
          <a:prstGeom prst="rect">
            <a:avLst/>
          </a:prstGeom>
          <a:noFill/>
        </p:spPr>
        <p:txBody>
          <a:bodyPr wrap="square" rtlCol="0">
            <a:spAutoFit/>
          </a:bodyPr>
          <a:lstStyle/>
          <a:p>
            <a:pPr algn="l"/>
            <a:r>
              <a:rPr lang="en-US" sz="900" b="0" i="0" dirty="0">
                <a:solidFill>
                  <a:schemeClr val="tx1">
                    <a:lumMod val="75000"/>
                    <a:lumOff val="25000"/>
                  </a:schemeClr>
                </a:solidFill>
                <a:latin typeface="Arial"/>
                <a:cs typeface="Arial"/>
              </a:rPr>
              <a:t>Putting Public Safety First</a:t>
            </a:r>
          </a:p>
        </p:txBody>
      </p:sp>
      <p:sp>
        <p:nvSpPr>
          <p:cNvPr id="10" name="Rectangle 9"/>
          <p:cNvSpPr/>
          <p:nvPr userDrawn="1"/>
        </p:nvSpPr>
        <p:spPr>
          <a:xfrm>
            <a:off x="0" y="0"/>
            <a:ext cx="9144000" cy="70999"/>
          </a:xfrm>
          <a:prstGeom prst="rect">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Rectangle 10"/>
          <p:cNvSpPr/>
          <p:nvPr userDrawn="1"/>
        </p:nvSpPr>
        <p:spPr>
          <a:xfrm>
            <a:off x="-1" y="5001735"/>
            <a:ext cx="9153137" cy="15114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872208"/>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ontario.ca/laws/regulation/01022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s://www.ontario.ca/laws/regulation/010219"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agriculture.bpv@tss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tssa.org/en/boilers-pressure-vessels/agricultural-use---boilers-and-pressure-equipment.aspx"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tssa.org/en/about-tssa/resources/BPV-Agricultural-Exemption-revocation---June-29-2020.pdf" TargetMode="External"/><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13.png"/><Relationship Id="rId4"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3.png"/><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3.png"/><Relationship Id="rId4"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3.png"/><Relationship Id="rId4"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certificate.tssa.org/"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tssa.org/en/boilers-pressure-vessels/inspections.aspx"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3.png"/><Relationship Id="rId4"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www.ontario.ca/laws/statute/00t1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hyperlink" Target="https://www.ontario.ca/laws/statute/00t16"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6705" y="843558"/>
            <a:ext cx="4953647" cy="1872208"/>
          </a:xfrm>
        </p:spPr>
        <p:txBody>
          <a:bodyPr/>
          <a:lstStyle/>
          <a:p>
            <a:pPr>
              <a:spcBef>
                <a:spcPts val="1200"/>
              </a:spcBef>
              <a:spcAft>
                <a:spcPts val="1200"/>
              </a:spcAft>
            </a:pPr>
            <a:r>
              <a:rPr lang="en-US" sz="3200" dirty="0">
                <a:latin typeface="Arial" pitchFamily="34" charset="0"/>
              </a:rPr>
              <a:t>Agricultural Revocation - About TSSA</a:t>
            </a:r>
            <a:endParaRPr lang="en-US" sz="3200" dirty="0"/>
          </a:p>
        </p:txBody>
      </p:sp>
      <p:sp>
        <p:nvSpPr>
          <p:cNvPr id="4" name="Text Placeholder 3"/>
          <p:cNvSpPr>
            <a:spLocks noGrp="1"/>
          </p:cNvSpPr>
          <p:nvPr>
            <p:ph type="body" sz="quarter" idx="11"/>
          </p:nvPr>
        </p:nvSpPr>
        <p:spPr/>
        <p:txBody>
          <a:bodyPr/>
          <a:lstStyle/>
          <a:p>
            <a:r>
              <a:rPr lang="en-US" b="1" dirty="0"/>
              <a:t>June 1, 2021</a:t>
            </a:r>
            <a:endParaRPr lang="en-US" dirty="0"/>
          </a:p>
        </p:txBody>
      </p:sp>
      <p:sp>
        <p:nvSpPr>
          <p:cNvPr id="5" name="Subtitle 2">
            <a:extLst>
              <a:ext uri="{FF2B5EF4-FFF2-40B4-BE49-F238E27FC236}">
                <a16:creationId xmlns:a16="http://schemas.microsoft.com/office/drawing/2014/main" id="{54B00B64-7872-4156-9070-E88115C80D2D}"/>
              </a:ext>
            </a:extLst>
          </p:cNvPr>
          <p:cNvSpPr txBox="1">
            <a:spLocks/>
          </p:cNvSpPr>
          <p:nvPr/>
        </p:nvSpPr>
        <p:spPr>
          <a:xfrm>
            <a:off x="583553" y="2984499"/>
            <a:ext cx="4876800" cy="233147"/>
          </a:xfrm>
          <a:prstGeom prst="rect">
            <a:avLst/>
          </a:prstGeom>
        </p:spPr>
        <p:txBody>
          <a:bodyPr lIns="91440" rIns="0">
            <a:normAutofit fontScale="92500" lnSpcReduction="20000"/>
          </a:bodyPr>
          <a:lstStyle>
            <a:lvl1pPr marL="0" indent="0" algn="l" defTabSz="457200" rtl="0" eaLnBrk="1" latinLnBrk="0" hangingPunct="1">
              <a:spcBef>
                <a:spcPct val="20000"/>
              </a:spcBef>
              <a:buFont typeface="Arial"/>
              <a:buNone/>
              <a:defRPr sz="1200" kern="1200">
                <a:solidFill>
                  <a:srgbClr val="FF0000"/>
                </a:solidFill>
                <a:latin typeface="Arial"/>
                <a:ea typeface="+mn-ea"/>
                <a:cs typeface="Arial"/>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CA"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6586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p:txBody>
          <a:bodyPr/>
          <a:lstStyle/>
          <a:p>
            <a:r>
              <a:rPr lang="en-CA" dirty="0"/>
              <a:t>LAWS ADMINISTERED BY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33400" y="834758"/>
            <a:ext cx="8229600" cy="447675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800" dirty="0"/>
          </a:p>
        </p:txBody>
      </p:sp>
      <p:sp>
        <p:nvSpPr>
          <p:cNvPr id="3" name="Rectangle 2">
            <a:extLst>
              <a:ext uri="{FF2B5EF4-FFF2-40B4-BE49-F238E27FC236}">
                <a16:creationId xmlns:a16="http://schemas.microsoft.com/office/drawing/2014/main" id="{74CF06A1-4F5E-406B-9190-093853F39B3F}"/>
              </a:ext>
            </a:extLst>
          </p:cNvPr>
          <p:cNvSpPr/>
          <p:nvPr/>
        </p:nvSpPr>
        <p:spPr>
          <a:xfrm>
            <a:off x="444500" y="692011"/>
            <a:ext cx="8166100" cy="646331"/>
          </a:xfrm>
          <a:prstGeom prst="rect">
            <a:avLst/>
          </a:prstGeom>
        </p:spPr>
        <p:txBody>
          <a:bodyPr wrap="square">
            <a:spAutoFit/>
          </a:bodyPr>
          <a:lstStyle/>
          <a:p>
            <a:r>
              <a:rPr lang="en-CA" dirty="0">
                <a:latin typeface="Arial" panose="020B0604020202020204" pitchFamily="34" charset="0"/>
                <a:cs typeface="Arial" panose="020B0604020202020204" pitchFamily="34" charset="0"/>
              </a:rPr>
              <a:t>TSSA administers and enforces the </a:t>
            </a:r>
            <a:r>
              <a:rPr lang="en-CA" b="1" i="1" dirty="0">
                <a:latin typeface="Arial" panose="020B0604020202020204" pitchFamily="34" charset="0"/>
                <a:cs typeface="Arial" panose="020B0604020202020204" pitchFamily="34" charset="0"/>
              </a:rPr>
              <a:t>Technical Standards and Safety Act, 2000 </a:t>
            </a:r>
            <a:r>
              <a:rPr lang="en-CA" dirty="0">
                <a:latin typeface="Arial" panose="020B0604020202020204" pitchFamily="34" charset="0"/>
                <a:cs typeface="Arial" panose="020B0604020202020204" pitchFamily="34" charset="0"/>
              </a:rPr>
              <a:t>(the Act) and its associated regulations for the Province of Ontario.</a:t>
            </a:r>
          </a:p>
        </p:txBody>
      </p:sp>
      <p:sp>
        <p:nvSpPr>
          <p:cNvPr id="6" name="Rectangle 3">
            <a:extLst>
              <a:ext uri="{FF2B5EF4-FFF2-40B4-BE49-F238E27FC236}">
                <a16:creationId xmlns:a16="http://schemas.microsoft.com/office/drawing/2014/main" id="{0D77D265-A282-47A4-9900-2B95792DA920}"/>
              </a:ext>
            </a:extLst>
          </p:cNvPr>
          <p:cNvSpPr>
            <a:spLocks noChangeArrowheads="1"/>
          </p:cNvSpPr>
          <p:nvPr/>
        </p:nvSpPr>
        <p:spPr bwMode="auto">
          <a:xfrm>
            <a:off x="228119" y="1481089"/>
            <a:ext cx="4420081" cy="401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FF0000"/>
              </a:buClr>
              <a:buFont typeface="Symbol" panose="05050102010706020507" pitchFamily="18" charset="2"/>
              <a:tabLst>
                <a:tab pos="228600" algn="l"/>
              </a:tabLst>
              <a:defRPr sz="2400">
                <a:solidFill>
                  <a:schemeClr val="tx1"/>
                </a:solidFill>
                <a:latin typeface="Arial MT Cn" charset="0"/>
              </a:defRPr>
            </a:lvl1pPr>
            <a:lvl2pPr marL="742950" indent="-285750">
              <a:spcBef>
                <a:spcPct val="20000"/>
              </a:spcBef>
              <a:buClr>
                <a:srgbClr val="FF0000"/>
              </a:buClr>
              <a:buFont typeface="Symbol" panose="05050102010706020507" pitchFamily="18" charset="2"/>
              <a:buChar char="-"/>
              <a:tabLst>
                <a:tab pos="228600" algn="l"/>
              </a:tabLst>
              <a:defRPr sz="2800">
                <a:solidFill>
                  <a:schemeClr val="tx1"/>
                </a:solidFill>
                <a:latin typeface="Arial MT Cn" charset="0"/>
              </a:defRPr>
            </a:lvl2pPr>
            <a:lvl3pPr marL="1143000" indent="-228600">
              <a:spcBef>
                <a:spcPct val="20000"/>
              </a:spcBef>
              <a:buClr>
                <a:srgbClr val="FF0000"/>
              </a:buClr>
              <a:buChar char="o"/>
              <a:tabLst>
                <a:tab pos="228600" algn="l"/>
              </a:tabLst>
              <a:defRPr sz="2400">
                <a:solidFill>
                  <a:srgbClr val="003399"/>
                </a:solidFill>
                <a:latin typeface="Arial MT Cn" charset="0"/>
              </a:defRPr>
            </a:lvl3pPr>
            <a:lvl4pPr marL="16002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4pPr>
            <a:lvl5pPr marL="20574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5pPr>
            <a:lvl6pPr marL="25146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6pPr>
            <a:lvl7pPr marL="29718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7pPr>
            <a:lvl8pPr marL="34290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8pPr>
            <a:lvl9pPr marL="38862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9pPr>
          </a:lstStyle>
          <a:p>
            <a:pPr eaLnBrk="1" hangingPunct="1">
              <a:lnSpc>
                <a:spcPct val="150000"/>
              </a:lnSpc>
              <a:spcBef>
                <a:spcPct val="0"/>
              </a:spcBef>
              <a:buClr>
                <a:srgbClr val="FF3300"/>
              </a:buClr>
              <a:buFont typeface="Wingdings" panose="05000000000000000000" pitchFamily="2" charset="2"/>
              <a:buChar char="l"/>
            </a:pPr>
            <a:r>
              <a:rPr lang="en-US" altLang="en-US" sz="1600" dirty="0">
                <a:latin typeface="Arial" panose="020B0604020202020204" pitchFamily="34" charset="0"/>
              </a:rPr>
              <a:t> </a:t>
            </a:r>
            <a:r>
              <a:rPr lang="en-US" altLang="en-US" sz="1400" dirty="0">
                <a:latin typeface="Arial" panose="020B0604020202020204" pitchFamily="34" charset="0"/>
              </a:rPr>
              <a:t>Amusement Devices Regulation</a:t>
            </a:r>
          </a:p>
          <a:p>
            <a:pPr eaLnBrk="1" hangingPunct="1">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 Certification &amp; Training of Amusement Device 	Mechanics Regulation</a:t>
            </a:r>
          </a:p>
          <a:p>
            <a:pPr eaLnBrk="1" hangingPunct="1">
              <a:lnSpc>
                <a:spcPct val="150000"/>
              </a:lnSpc>
              <a:spcBef>
                <a:spcPct val="0"/>
              </a:spcBef>
              <a:buClr>
                <a:srgbClr val="FF3300"/>
              </a:buClr>
              <a:buFont typeface="Wingdings" panose="05000000000000000000" pitchFamily="2" charset="2"/>
              <a:buChar char="l"/>
            </a:pPr>
            <a:r>
              <a:rPr lang="en-US" altLang="en-US" sz="1400" b="1" dirty="0">
                <a:latin typeface="Arial" panose="020B0604020202020204" pitchFamily="34" charset="0"/>
              </a:rPr>
              <a:t> </a:t>
            </a:r>
            <a:r>
              <a:rPr lang="en-US" altLang="en-US" sz="1400" dirty="0">
                <a:latin typeface="Arial" panose="020B0604020202020204" pitchFamily="34" charset="0"/>
              </a:rPr>
              <a:t>Boilers &amp; Pressure Vessels Regulation</a:t>
            </a:r>
          </a:p>
          <a:p>
            <a:pPr>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 Elevating Devices Regulation</a:t>
            </a:r>
          </a:p>
          <a:p>
            <a:pPr>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 Certification &amp; Training of Elevating</a:t>
            </a:r>
          </a:p>
          <a:p>
            <a:pPr>
              <a:lnSpc>
                <a:spcPct val="150000"/>
              </a:lnSpc>
              <a:spcBef>
                <a:spcPct val="0"/>
              </a:spcBef>
              <a:buClr>
                <a:srgbClr val="FF3300"/>
              </a:buClr>
            </a:pPr>
            <a:r>
              <a:rPr lang="en-US" altLang="en-US" sz="1400" dirty="0">
                <a:latin typeface="Arial" panose="020B0604020202020204" pitchFamily="34" charset="0"/>
              </a:rPr>
              <a:t>	Devices Mechanics Regulation</a:t>
            </a:r>
          </a:p>
          <a:p>
            <a:pPr>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 Compressed Gas Regulation</a:t>
            </a:r>
          </a:p>
          <a:p>
            <a:pPr>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 Fuel Oil Regulation </a:t>
            </a:r>
          </a:p>
          <a:p>
            <a:pPr>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 Gaseous Fuels Regulation</a:t>
            </a:r>
          </a:p>
          <a:p>
            <a:pPr>
              <a:lnSpc>
                <a:spcPct val="150000"/>
              </a:lnSpc>
              <a:spcBef>
                <a:spcPct val="0"/>
              </a:spcBef>
              <a:buClr>
                <a:srgbClr val="FF3300"/>
              </a:buClr>
              <a:buFont typeface="Wingdings" panose="05000000000000000000" pitchFamily="2" charset="2"/>
              <a:buChar char="l"/>
            </a:pPr>
            <a:endParaRPr lang="en-US" altLang="en-US" sz="1400" dirty="0">
              <a:latin typeface="Arial" panose="020B0604020202020204" pitchFamily="34" charset="0"/>
            </a:endParaRPr>
          </a:p>
          <a:p>
            <a:pPr eaLnBrk="1" hangingPunct="1">
              <a:lnSpc>
                <a:spcPct val="150000"/>
              </a:lnSpc>
              <a:spcBef>
                <a:spcPct val="0"/>
              </a:spcBef>
              <a:buClr>
                <a:srgbClr val="FF3300"/>
              </a:buClr>
            </a:pPr>
            <a:endParaRPr lang="en-US" altLang="en-US" sz="1600" dirty="0">
              <a:latin typeface="Arial" panose="020B0604020202020204" pitchFamily="34" charset="0"/>
            </a:endParaRPr>
          </a:p>
        </p:txBody>
      </p:sp>
      <p:sp>
        <p:nvSpPr>
          <p:cNvPr id="7" name="Rectangle 4">
            <a:extLst>
              <a:ext uri="{FF2B5EF4-FFF2-40B4-BE49-F238E27FC236}">
                <a16:creationId xmlns:a16="http://schemas.microsoft.com/office/drawing/2014/main" id="{5E4BE6DD-8EB5-4540-BC5B-1E3F9A8C5E5A}"/>
              </a:ext>
            </a:extLst>
          </p:cNvPr>
          <p:cNvSpPr>
            <a:spLocks noChangeArrowheads="1"/>
          </p:cNvSpPr>
          <p:nvPr/>
        </p:nvSpPr>
        <p:spPr bwMode="auto">
          <a:xfrm>
            <a:off x="4648200" y="1481089"/>
            <a:ext cx="4369676" cy="3321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FF0000"/>
              </a:buClr>
              <a:buFont typeface="Symbol" panose="05050102010706020507" pitchFamily="18" charset="2"/>
              <a:tabLst>
                <a:tab pos="228600" algn="l"/>
              </a:tabLst>
              <a:defRPr sz="2400">
                <a:solidFill>
                  <a:schemeClr val="tx1"/>
                </a:solidFill>
                <a:latin typeface="Arial MT Cn" charset="0"/>
              </a:defRPr>
            </a:lvl1pPr>
            <a:lvl2pPr marL="742950" indent="-285750">
              <a:spcBef>
                <a:spcPct val="20000"/>
              </a:spcBef>
              <a:buClr>
                <a:srgbClr val="FF0000"/>
              </a:buClr>
              <a:buFont typeface="Symbol" panose="05050102010706020507" pitchFamily="18" charset="2"/>
              <a:buChar char="-"/>
              <a:tabLst>
                <a:tab pos="228600" algn="l"/>
              </a:tabLst>
              <a:defRPr sz="2800">
                <a:solidFill>
                  <a:schemeClr val="tx1"/>
                </a:solidFill>
                <a:latin typeface="Arial MT Cn" charset="0"/>
              </a:defRPr>
            </a:lvl2pPr>
            <a:lvl3pPr marL="1143000" indent="-228600">
              <a:spcBef>
                <a:spcPct val="20000"/>
              </a:spcBef>
              <a:buClr>
                <a:srgbClr val="FF0000"/>
              </a:buClr>
              <a:buChar char="o"/>
              <a:tabLst>
                <a:tab pos="228600" algn="l"/>
              </a:tabLst>
              <a:defRPr sz="2400">
                <a:solidFill>
                  <a:srgbClr val="003399"/>
                </a:solidFill>
                <a:latin typeface="Arial MT Cn" charset="0"/>
              </a:defRPr>
            </a:lvl3pPr>
            <a:lvl4pPr marL="16002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4pPr>
            <a:lvl5pPr marL="20574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5pPr>
            <a:lvl6pPr marL="25146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6pPr>
            <a:lvl7pPr marL="29718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7pPr>
            <a:lvl8pPr marL="34290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8pPr>
            <a:lvl9pPr marL="38862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9pPr>
          </a:lstStyle>
          <a:p>
            <a:pPr indent="-285750">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Liquid Fuels Regulation</a:t>
            </a:r>
          </a:p>
          <a:p>
            <a:pPr indent="-285750">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Oil &amp; Gas Pipeline Systems Regulation</a:t>
            </a:r>
          </a:p>
          <a:p>
            <a:pPr indent="-285750">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Propane Storage and Handling Regulation</a:t>
            </a:r>
          </a:p>
          <a:p>
            <a:pPr indent="-285750">
              <a:lnSpc>
                <a:spcPct val="150000"/>
              </a:lnSpc>
              <a:spcBef>
                <a:spcPct val="0"/>
              </a:spcBef>
              <a:buClr>
                <a:srgbClr val="FF3300"/>
              </a:buClr>
              <a:buFont typeface="Wingdings" panose="05000000000000000000" pitchFamily="2" charset="2"/>
              <a:buChar char="l"/>
            </a:pPr>
            <a:r>
              <a:rPr lang="en-CA" sz="1400" dirty="0">
                <a:latin typeface="Arial" panose="020B0604020202020204" pitchFamily="34" charset="0"/>
              </a:rPr>
              <a:t>Liability Insurance Requirements for Propane 	Operators Regulation</a:t>
            </a:r>
          </a:p>
          <a:p>
            <a:pPr indent="-285750">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Certification of Petroleum Equipment         	  	Mechanics Regulation </a:t>
            </a:r>
          </a:p>
          <a:p>
            <a:pPr>
              <a:lnSpc>
                <a:spcPct val="150000"/>
              </a:lnSpc>
              <a:spcBef>
                <a:spcPct val="0"/>
              </a:spcBef>
              <a:buClr>
                <a:srgbClr val="FF3300"/>
              </a:buClr>
              <a:buFont typeface="Wingdings" panose="05000000000000000000" pitchFamily="2" charset="2"/>
              <a:buChar char="l"/>
            </a:pPr>
            <a:r>
              <a:rPr lang="en-US" altLang="en-US" sz="1400" dirty="0">
                <a:latin typeface="Arial" panose="020B0604020202020204" pitchFamily="34" charset="0"/>
              </a:rPr>
              <a:t>  Fuel Industry Certificates Regulation</a:t>
            </a:r>
          </a:p>
          <a:p>
            <a:pPr>
              <a:lnSpc>
                <a:spcPct val="150000"/>
              </a:lnSpc>
              <a:spcBef>
                <a:spcPct val="0"/>
              </a:spcBef>
              <a:buClr>
                <a:srgbClr val="FF3300"/>
              </a:buClr>
              <a:buFont typeface="Wingdings" panose="05000000000000000000" pitchFamily="2" charset="2"/>
              <a:buChar char="l"/>
            </a:pPr>
            <a:r>
              <a:rPr lang="en-US" altLang="en-US" sz="1400" b="1" dirty="0">
                <a:latin typeface="Arial" panose="020B0604020202020204" pitchFamily="34" charset="0"/>
              </a:rPr>
              <a:t>  </a:t>
            </a:r>
            <a:r>
              <a:rPr lang="en-US" altLang="en-US" sz="1400" dirty="0">
                <a:latin typeface="Arial" panose="020B0604020202020204" pitchFamily="34" charset="0"/>
              </a:rPr>
              <a:t>Operating Engineers Regulation</a:t>
            </a:r>
          </a:p>
          <a:p>
            <a:pPr eaLnBrk="1" hangingPunct="1">
              <a:lnSpc>
                <a:spcPct val="150000"/>
              </a:lnSpc>
              <a:spcBef>
                <a:spcPct val="0"/>
              </a:spcBef>
              <a:buClr>
                <a:srgbClr val="FF3300"/>
              </a:buClr>
            </a:pPr>
            <a:endParaRPr lang="en-US" altLang="en-US" sz="1600" b="1" dirty="0">
              <a:latin typeface="Arial" panose="020B0604020202020204" pitchFamily="34" charset="0"/>
            </a:endParaRPr>
          </a:p>
        </p:txBody>
      </p:sp>
    </p:spTree>
    <p:extLst>
      <p:ext uri="{BB962C8B-B14F-4D97-AF65-F5344CB8AC3E}">
        <p14:creationId xmlns:p14="http://schemas.microsoft.com/office/powerpoint/2010/main" val="235561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p:txBody>
          <a:bodyPr/>
          <a:lstStyle/>
          <a:p>
            <a:r>
              <a:rPr lang="en-CA" dirty="0"/>
              <a:t>LAWS ADMINISTERED BY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33400" y="834758"/>
            <a:ext cx="8229600" cy="447675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800" dirty="0"/>
          </a:p>
        </p:txBody>
      </p:sp>
      <p:sp>
        <p:nvSpPr>
          <p:cNvPr id="3" name="Rectangle 2">
            <a:extLst>
              <a:ext uri="{FF2B5EF4-FFF2-40B4-BE49-F238E27FC236}">
                <a16:creationId xmlns:a16="http://schemas.microsoft.com/office/drawing/2014/main" id="{74CF06A1-4F5E-406B-9190-093853F39B3F}"/>
              </a:ext>
            </a:extLst>
          </p:cNvPr>
          <p:cNvSpPr/>
          <p:nvPr/>
        </p:nvSpPr>
        <p:spPr>
          <a:xfrm>
            <a:off x="488950" y="1117731"/>
            <a:ext cx="8166100" cy="646331"/>
          </a:xfrm>
          <a:prstGeom prst="rect">
            <a:avLst/>
          </a:prstGeom>
        </p:spPr>
        <p:txBody>
          <a:bodyPr wrap="square">
            <a:spAutoFit/>
          </a:bodyPr>
          <a:lstStyle/>
          <a:p>
            <a:r>
              <a:rPr lang="en-CA" dirty="0">
                <a:latin typeface="Arial" panose="020B0604020202020204" pitchFamily="34" charset="0"/>
                <a:cs typeface="Arial" panose="020B0604020202020204" pitchFamily="34" charset="0"/>
              </a:rPr>
              <a:t>TSSA administers and enforces the </a:t>
            </a:r>
            <a:r>
              <a:rPr lang="en-CA" b="1" i="1" dirty="0">
                <a:latin typeface="Arial" panose="020B0604020202020204" pitchFamily="34" charset="0"/>
                <a:cs typeface="Arial" panose="020B0604020202020204" pitchFamily="34" charset="0"/>
              </a:rPr>
              <a:t>Technical Standards and Safety Act, 2000 </a:t>
            </a:r>
            <a:r>
              <a:rPr lang="en-CA" dirty="0">
                <a:latin typeface="Arial" panose="020B0604020202020204" pitchFamily="34" charset="0"/>
                <a:cs typeface="Arial" panose="020B0604020202020204" pitchFamily="34" charset="0"/>
              </a:rPr>
              <a:t>(the Act) and its associated regulations for the Province of Ontario.</a:t>
            </a:r>
          </a:p>
        </p:txBody>
      </p:sp>
      <p:sp>
        <p:nvSpPr>
          <p:cNvPr id="6" name="Rectangle 3">
            <a:extLst>
              <a:ext uri="{FF2B5EF4-FFF2-40B4-BE49-F238E27FC236}">
                <a16:creationId xmlns:a16="http://schemas.microsoft.com/office/drawing/2014/main" id="{0D77D265-A282-47A4-9900-2B95792DA920}"/>
              </a:ext>
            </a:extLst>
          </p:cNvPr>
          <p:cNvSpPr>
            <a:spLocks noChangeArrowheads="1"/>
          </p:cNvSpPr>
          <p:nvPr/>
        </p:nvSpPr>
        <p:spPr bwMode="auto">
          <a:xfrm>
            <a:off x="533400" y="2167246"/>
            <a:ext cx="7777155"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FF0000"/>
              </a:buClr>
              <a:buFont typeface="Symbol" panose="05050102010706020507" pitchFamily="18" charset="2"/>
              <a:tabLst>
                <a:tab pos="228600" algn="l"/>
              </a:tabLst>
              <a:defRPr sz="2400">
                <a:solidFill>
                  <a:schemeClr val="tx1"/>
                </a:solidFill>
                <a:latin typeface="Arial MT Cn" charset="0"/>
              </a:defRPr>
            </a:lvl1pPr>
            <a:lvl2pPr marL="742950" indent="-285750">
              <a:spcBef>
                <a:spcPct val="20000"/>
              </a:spcBef>
              <a:buClr>
                <a:srgbClr val="FF0000"/>
              </a:buClr>
              <a:buFont typeface="Symbol" panose="05050102010706020507" pitchFamily="18" charset="2"/>
              <a:buChar char="-"/>
              <a:tabLst>
                <a:tab pos="228600" algn="l"/>
              </a:tabLst>
              <a:defRPr sz="2800">
                <a:solidFill>
                  <a:schemeClr val="tx1"/>
                </a:solidFill>
                <a:latin typeface="Arial MT Cn" charset="0"/>
              </a:defRPr>
            </a:lvl2pPr>
            <a:lvl3pPr marL="1143000" indent="-228600">
              <a:spcBef>
                <a:spcPct val="20000"/>
              </a:spcBef>
              <a:buClr>
                <a:srgbClr val="FF0000"/>
              </a:buClr>
              <a:buChar char="o"/>
              <a:tabLst>
                <a:tab pos="228600" algn="l"/>
              </a:tabLst>
              <a:defRPr sz="2400">
                <a:solidFill>
                  <a:srgbClr val="003399"/>
                </a:solidFill>
                <a:latin typeface="Arial MT Cn" charset="0"/>
              </a:defRPr>
            </a:lvl3pPr>
            <a:lvl4pPr marL="16002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4pPr>
            <a:lvl5pPr marL="20574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5pPr>
            <a:lvl6pPr marL="25146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6pPr>
            <a:lvl7pPr marL="29718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7pPr>
            <a:lvl8pPr marL="34290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8pPr>
            <a:lvl9pPr marL="38862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9pPr>
          </a:lstStyle>
          <a:p>
            <a:pPr eaLnBrk="1" hangingPunct="1">
              <a:lnSpc>
                <a:spcPct val="150000"/>
              </a:lnSpc>
              <a:spcBef>
                <a:spcPct val="0"/>
              </a:spcBef>
              <a:buClr>
                <a:srgbClr val="FF3300"/>
              </a:buClr>
              <a:buFont typeface="Wingdings" panose="05000000000000000000" pitchFamily="2" charset="2"/>
              <a:buChar char="l"/>
            </a:pPr>
            <a:r>
              <a:rPr lang="en-US" altLang="en-US" sz="1600" b="1" dirty="0">
                <a:latin typeface="Arial" panose="020B0604020202020204" pitchFamily="34" charset="0"/>
              </a:rPr>
              <a:t>  </a:t>
            </a:r>
            <a:r>
              <a:rPr lang="en-US" altLang="en-US" sz="1800" b="1" dirty="0">
                <a:latin typeface="Arial" panose="020B0604020202020204" pitchFamily="34" charset="0"/>
              </a:rPr>
              <a:t>Boilers &amp; Pressure Vessels &amp; Operating Engineers</a:t>
            </a:r>
          </a:p>
          <a:p>
            <a:pPr lvl="1">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220/01: </a:t>
            </a:r>
            <a:r>
              <a:rPr lang="en-US" altLang="en-US" sz="1800" dirty="0">
                <a:latin typeface="Arial" panose="020B0604020202020204" pitchFamily="34" charset="0"/>
                <a:hlinkClick r:id="rId3"/>
              </a:rPr>
              <a:t>Boilers &amp; Pressure Vessels </a:t>
            </a:r>
            <a:endParaRPr lang="en-US" altLang="en-US" sz="1800" dirty="0">
              <a:latin typeface="Arial" panose="020B0604020202020204" pitchFamily="34" charset="0"/>
            </a:endParaRPr>
          </a:p>
          <a:p>
            <a:pPr lvl="1">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219/01: </a:t>
            </a:r>
            <a:r>
              <a:rPr lang="en-US" altLang="en-US" sz="1800" dirty="0">
                <a:latin typeface="Arial" panose="020B0604020202020204" pitchFamily="34" charset="0"/>
                <a:hlinkClick r:id="rId4"/>
              </a:rPr>
              <a:t>Operating Engineers</a:t>
            </a:r>
            <a:endParaRPr lang="en-US" altLang="en-US" sz="1800" dirty="0">
              <a:latin typeface="Arial" panose="020B0604020202020204" pitchFamily="34" charset="0"/>
            </a:endParaRPr>
          </a:p>
        </p:txBody>
      </p:sp>
    </p:spTree>
    <p:extLst>
      <p:ext uri="{BB962C8B-B14F-4D97-AF65-F5344CB8AC3E}">
        <p14:creationId xmlns:p14="http://schemas.microsoft.com/office/powerpoint/2010/main" val="164178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p:txBody>
          <a:bodyPr/>
          <a:lstStyle/>
          <a:p>
            <a:r>
              <a:rPr lang="en-CA" dirty="0"/>
              <a:t>LAWS ADMINISTERED BY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33400" y="834758"/>
            <a:ext cx="8229600" cy="447675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800" dirty="0"/>
          </a:p>
        </p:txBody>
      </p:sp>
      <p:sp>
        <p:nvSpPr>
          <p:cNvPr id="8" name="Rectangle 3">
            <a:extLst>
              <a:ext uri="{FF2B5EF4-FFF2-40B4-BE49-F238E27FC236}">
                <a16:creationId xmlns:a16="http://schemas.microsoft.com/office/drawing/2014/main" id="{4BCCF85A-E2D8-455C-884D-EEE770A0CB74}"/>
              </a:ext>
            </a:extLst>
          </p:cNvPr>
          <p:cNvSpPr>
            <a:spLocks noChangeArrowheads="1"/>
          </p:cNvSpPr>
          <p:nvPr/>
        </p:nvSpPr>
        <p:spPr bwMode="auto">
          <a:xfrm>
            <a:off x="533400" y="946238"/>
            <a:ext cx="7777155" cy="2675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FF0000"/>
              </a:buClr>
              <a:buFont typeface="Symbol" panose="05050102010706020507" pitchFamily="18" charset="2"/>
              <a:tabLst>
                <a:tab pos="228600" algn="l"/>
              </a:tabLst>
              <a:defRPr sz="2400">
                <a:solidFill>
                  <a:schemeClr val="tx1"/>
                </a:solidFill>
                <a:latin typeface="Arial MT Cn" charset="0"/>
              </a:defRPr>
            </a:lvl1pPr>
            <a:lvl2pPr marL="742950" indent="-285750">
              <a:spcBef>
                <a:spcPct val="20000"/>
              </a:spcBef>
              <a:buClr>
                <a:srgbClr val="FF0000"/>
              </a:buClr>
              <a:buFont typeface="Symbol" panose="05050102010706020507" pitchFamily="18" charset="2"/>
              <a:buChar char="-"/>
              <a:tabLst>
                <a:tab pos="228600" algn="l"/>
              </a:tabLst>
              <a:defRPr sz="2800">
                <a:solidFill>
                  <a:schemeClr val="tx1"/>
                </a:solidFill>
                <a:latin typeface="Arial MT Cn" charset="0"/>
              </a:defRPr>
            </a:lvl2pPr>
            <a:lvl3pPr marL="1143000" indent="-228600">
              <a:spcBef>
                <a:spcPct val="20000"/>
              </a:spcBef>
              <a:buClr>
                <a:srgbClr val="FF0000"/>
              </a:buClr>
              <a:buChar char="o"/>
              <a:tabLst>
                <a:tab pos="228600" algn="l"/>
              </a:tabLst>
              <a:defRPr sz="2400">
                <a:solidFill>
                  <a:srgbClr val="003399"/>
                </a:solidFill>
                <a:latin typeface="Arial MT Cn" charset="0"/>
              </a:defRPr>
            </a:lvl3pPr>
            <a:lvl4pPr marL="16002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4pPr>
            <a:lvl5pPr marL="20574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5pPr>
            <a:lvl6pPr marL="25146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6pPr>
            <a:lvl7pPr marL="29718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7pPr>
            <a:lvl8pPr marL="34290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8pPr>
            <a:lvl9pPr marL="38862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9pPr>
          </a:lstStyle>
          <a:p>
            <a:pPr eaLnBrk="1" hangingPunct="1">
              <a:lnSpc>
                <a:spcPct val="150000"/>
              </a:lnSpc>
              <a:spcBef>
                <a:spcPct val="0"/>
              </a:spcBef>
              <a:buClr>
                <a:srgbClr val="FF3300"/>
              </a:buClr>
              <a:buFont typeface="Wingdings" panose="05000000000000000000" pitchFamily="2" charset="2"/>
              <a:buChar char="l"/>
            </a:pPr>
            <a:r>
              <a:rPr lang="en-US" altLang="en-US" sz="1600" b="1" dirty="0">
                <a:latin typeface="Arial" panose="020B0604020202020204" pitchFamily="34" charset="0"/>
              </a:rPr>
              <a:t>  </a:t>
            </a:r>
            <a:r>
              <a:rPr lang="en-US" altLang="en-US" sz="1800" b="1" dirty="0">
                <a:latin typeface="Arial" panose="020B0604020202020204" pitchFamily="34" charset="0"/>
              </a:rPr>
              <a:t>Elevating and Amusement Devices</a:t>
            </a:r>
          </a:p>
          <a:p>
            <a:pPr marL="538163" lvl="1" indent="-271463">
              <a:lnSpc>
                <a:spcPct val="150000"/>
              </a:lnSpc>
              <a:spcBef>
                <a:spcPct val="0"/>
              </a:spcBef>
              <a:buClr>
                <a:srgbClr val="FF3300"/>
              </a:buClr>
              <a:buFont typeface="Wingdings" panose="05000000000000000000" pitchFamily="2" charset="2"/>
              <a:buChar char="l"/>
            </a:pPr>
            <a:r>
              <a:rPr lang="en-US" altLang="en-US" sz="1600" dirty="0" err="1">
                <a:latin typeface="Arial" panose="020B0604020202020204" pitchFamily="34" charset="0"/>
              </a:rPr>
              <a:t>O.Reg</a:t>
            </a:r>
            <a:r>
              <a:rPr lang="en-US" altLang="en-US" sz="1600" dirty="0">
                <a:latin typeface="Arial" panose="020B0604020202020204" pitchFamily="34" charset="0"/>
              </a:rPr>
              <a:t> 221/01: Amusement Devices</a:t>
            </a:r>
          </a:p>
          <a:p>
            <a:pPr marL="808038" lvl="2" indent="-269875">
              <a:lnSpc>
                <a:spcPct val="150000"/>
              </a:lnSpc>
              <a:spcBef>
                <a:spcPct val="0"/>
              </a:spcBef>
              <a:buClr>
                <a:srgbClr val="FF3300"/>
              </a:buClr>
              <a:buFont typeface="Wingdings" panose="05000000000000000000" pitchFamily="2" charset="2"/>
              <a:buChar char="l"/>
            </a:pPr>
            <a:r>
              <a:rPr lang="en-US" altLang="en-US" sz="1600" dirty="0" err="1">
                <a:solidFill>
                  <a:schemeClr val="tx1"/>
                </a:solidFill>
                <a:latin typeface="Arial" panose="020B0604020202020204" pitchFamily="34" charset="0"/>
              </a:rPr>
              <a:t>O.Reg</a:t>
            </a:r>
            <a:r>
              <a:rPr lang="en-US" altLang="en-US" sz="1600" dirty="0">
                <a:solidFill>
                  <a:schemeClr val="tx1"/>
                </a:solidFill>
                <a:latin typeface="Arial" panose="020B0604020202020204" pitchFamily="34" charset="0"/>
              </a:rPr>
              <a:t> 187/03: Certification &amp; Training of Amusement Device Mechanics</a:t>
            </a:r>
          </a:p>
          <a:p>
            <a:pPr marL="538163" lvl="1" indent="-271463">
              <a:lnSpc>
                <a:spcPct val="150000"/>
              </a:lnSpc>
              <a:spcBef>
                <a:spcPct val="0"/>
              </a:spcBef>
              <a:buClr>
                <a:srgbClr val="FF3300"/>
              </a:buClr>
              <a:buFont typeface="Wingdings" panose="05000000000000000000" pitchFamily="2" charset="2"/>
              <a:buChar char="l"/>
            </a:pPr>
            <a:r>
              <a:rPr lang="en-US" altLang="en-US" sz="1600" dirty="0" err="1">
                <a:latin typeface="Arial" panose="020B0604020202020204" pitchFamily="34" charset="0"/>
              </a:rPr>
              <a:t>O.Reg</a:t>
            </a:r>
            <a:r>
              <a:rPr lang="en-US" altLang="en-US" sz="1600" dirty="0">
                <a:latin typeface="Arial" panose="020B0604020202020204" pitchFamily="34" charset="0"/>
              </a:rPr>
              <a:t> 209/01: Elevating Devices</a:t>
            </a:r>
          </a:p>
          <a:p>
            <a:pPr marL="808038" lvl="2" indent="-269875">
              <a:lnSpc>
                <a:spcPct val="150000"/>
              </a:lnSpc>
              <a:spcBef>
                <a:spcPct val="0"/>
              </a:spcBef>
              <a:buClr>
                <a:srgbClr val="FF3300"/>
              </a:buClr>
              <a:buFont typeface="Wingdings" panose="05000000000000000000" pitchFamily="2" charset="2"/>
              <a:buChar char="l"/>
            </a:pPr>
            <a:r>
              <a:rPr lang="en-US" altLang="en-US" sz="1600" dirty="0" err="1">
                <a:solidFill>
                  <a:schemeClr val="tx1"/>
                </a:solidFill>
                <a:latin typeface="Arial" panose="020B0604020202020204" pitchFamily="34" charset="0"/>
              </a:rPr>
              <a:t>O.Reg</a:t>
            </a:r>
            <a:r>
              <a:rPr lang="en-US" altLang="en-US" sz="1600" dirty="0">
                <a:solidFill>
                  <a:schemeClr val="tx1"/>
                </a:solidFill>
                <a:latin typeface="Arial" panose="020B0604020202020204" pitchFamily="34" charset="0"/>
              </a:rPr>
              <a:t> 222/01: Certification and Training of Elevating Device Mechanics</a:t>
            </a:r>
          </a:p>
          <a:p>
            <a:pPr lvl="2">
              <a:lnSpc>
                <a:spcPct val="150000"/>
              </a:lnSpc>
              <a:spcBef>
                <a:spcPct val="0"/>
              </a:spcBef>
              <a:buClr>
                <a:srgbClr val="FF3300"/>
              </a:buClr>
              <a:buFont typeface="Wingdings" panose="05000000000000000000" pitchFamily="2" charset="2"/>
              <a:buChar char="l"/>
            </a:pPr>
            <a:endParaRPr lang="en-US" altLang="en-US" sz="1600" b="1" dirty="0">
              <a:latin typeface="Arial" panose="020B0604020202020204" pitchFamily="34" charset="0"/>
            </a:endParaRPr>
          </a:p>
          <a:p>
            <a:pPr>
              <a:lnSpc>
                <a:spcPct val="150000"/>
              </a:lnSpc>
              <a:spcBef>
                <a:spcPct val="0"/>
              </a:spcBef>
              <a:buClr>
                <a:srgbClr val="FF3300"/>
              </a:buClr>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691357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312301" y="152704"/>
            <a:ext cx="6627812" cy="439737"/>
          </a:xfrm>
        </p:spPr>
        <p:txBody>
          <a:bodyPr/>
          <a:lstStyle/>
          <a:p>
            <a:r>
              <a:rPr lang="en-CA" dirty="0"/>
              <a:t>LAWS ADMINISTERED BY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33400" y="834758"/>
            <a:ext cx="8229600" cy="447675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800" dirty="0"/>
          </a:p>
        </p:txBody>
      </p:sp>
      <p:sp>
        <p:nvSpPr>
          <p:cNvPr id="8" name="Rectangle 3">
            <a:extLst>
              <a:ext uri="{FF2B5EF4-FFF2-40B4-BE49-F238E27FC236}">
                <a16:creationId xmlns:a16="http://schemas.microsoft.com/office/drawing/2014/main" id="{4BCCF85A-E2D8-455C-884D-EEE770A0CB74}"/>
              </a:ext>
            </a:extLst>
          </p:cNvPr>
          <p:cNvSpPr>
            <a:spLocks noChangeArrowheads="1"/>
          </p:cNvSpPr>
          <p:nvPr/>
        </p:nvSpPr>
        <p:spPr bwMode="auto">
          <a:xfrm>
            <a:off x="269047" y="536458"/>
            <a:ext cx="8836554" cy="526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lr>
                <a:srgbClr val="FF0000"/>
              </a:buClr>
              <a:buFont typeface="Symbol" panose="05050102010706020507" pitchFamily="18" charset="2"/>
              <a:tabLst>
                <a:tab pos="228600" algn="l"/>
              </a:tabLst>
              <a:defRPr sz="2400">
                <a:solidFill>
                  <a:schemeClr val="tx1"/>
                </a:solidFill>
                <a:latin typeface="Arial MT Cn" charset="0"/>
              </a:defRPr>
            </a:lvl1pPr>
            <a:lvl2pPr marL="742950" indent="-285750">
              <a:spcBef>
                <a:spcPct val="20000"/>
              </a:spcBef>
              <a:buClr>
                <a:srgbClr val="FF0000"/>
              </a:buClr>
              <a:buFont typeface="Symbol" panose="05050102010706020507" pitchFamily="18" charset="2"/>
              <a:buChar char="-"/>
              <a:tabLst>
                <a:tab pos="228600" algn="l"/>
              </a:tabLst>
              <a:defRPr sz="2800">
                <a:solidFill>
                  <a:schemeClr val="tx1"/>
                </a:solidFill>
                <a:latin typeface="Arial MT Cn" charset="0"/>
              </a:defRPr>
            </a:lvl2pPr>
            <a:lvl3pPr marL="1143000" indent="-228600">
              <a:spcBef>
                <a:spcPct val="20000"/>
              </a:spcBef>
              <a:buClr>
                <a:srgbClr val="FF0000"/>
              </a:buClr>
              <a:buChar char="o"/>
              <a:tabLst>
                <a:tab pos="228600" algn="l"/>
              </a:tabLst>
              <a:defRPr sz="2400">
                <a:solidFill>
                  <a:srgbClr val="003399"/>
                </a:solidFill>
                <a:latin typeface="Arial MT Cn" charset="0"/>
              </a:defRPr>
            </a:lvl3pPr>
            <a:lvl4pPr marL="16002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4pPr>
            <a:lvl5pPr marL="2057400" indent="-228600">
              <a:spcBef>
                <a:spcPct val="20000"/>
              </a:spcBef>
              <a:buClr>
                <a:srgbClr val="FF0000"/>
              </a:buClr>
              <a:buFont typeface="Symbol" panose="05050102010706020507" pitchFamily="18" charset="2"/>
              <a:buChar char="-"/>
              <a:tabLst>
                <a:tab pos="228600" algn="l"/>
              </a:tabLst>
              <a:defRPr sz="2000">
                <a:solidFill>
                  <a:srgbClr val="003399"/>
                </a:solidFill>
                <a:latin typeface="Arial MT Cn" charset="0"/>
              </a:defRPr>
            </a:lvl5pPr>
            <a:lvl6pPr marL="25146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6pPr>
            <a:lvl7pPr marL="29718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7pPr>
            <a:lvl8pPr marL="34290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8pPr>
            <a:lvl9pPr marL="3886200" indent="-228600" eaLnBrk="0" fontAlgn="base" hangingPunct="0">
              <a:spcBef>
                <a:spcPct val="20000"/>
              </a:spcBef>
              <a:spcAft>
                <a:spcPct val="0"/>
              </a:spcAft>
              <a:buClr>
                <a:srgbClr val="FF0000"/>
              </a:buClr>
              <a:buFont typeface="Symbol" panose="05050102010706020507" pitchFamily="18" charset="2"/>
              <a:buChar char="-"/>
              <a:tabLst>
                <a:tab pos="228600" algn="l"/>
              </a:tabLst>
              <a:defRPr sz="2000">
                <a:solidFill>
                  <a:srgbClr val="003399"/>
                </a:solidFill>
                <a:latin typeface="Arial MT Cn" charset="0"/>
              </a:defRPr>
            </a:lvl9pPr>
          </a:lstStyle>
          <a:p>
            <a:pPr eaLnBrk="1" hangingPunct="1">
              <a:lnSpc>
                <a:spcPct val="150000"/>
              </a:lnSpc>
              <a:spcBef>
                <a:spcPct val="0"/>
              </a:spcBef>
              <a:buClr>
                <a:srgbClr val="FF3300"/>
              </a:buClr>
              <a:buFont typeface="Wingdings" panose="05000000000000000000" pitchFamily="2" charset="2"/>
              <a:buChar char="l"/>
            </a:pPr>
            <a:r>
              <a:rPr lang="en-US" altLang="en-US" sz="1600" b="1" dirty="0">
                <a:latin typeface="Arial" panose="020B0604020202020204" pitchFamily="34" charset="0"/>
              </a:rPr>
              <a:t>  </a:t>
            </a:r>
            <a:r>
              <a:rPr lang="en-US" altLang="en-US" sz="1800" b="1" dirty="0">
                <a:latin typeface="Arial" panose="020B0604020202020204" pitchFamily="34" charset="0"/>
              </a:rPr>
              <a:t>Fuels</a:t>
            </a:r>
          </a:p>
          <a:p>
            <a:pPr marL="538163" lvl="1" indent="-271463">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214/01: Compressed Gas</a:t>
            </a:r>
          </a:p>
          <a:p>
            <a:pPr marL="538163" lvl="1" indent="-271463">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213/01: Fuel Oil</a:t>
            </a:r>
          </a:p>
          <a:p>
            <a:pPr marL="538163" lvl="1" indent="-271463">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212/01: Gaseous Fuels</a:t>
            </a:r>
          </a:p>
          <a:p>
            <a:pPr marL="538163" lvl="1" indent="-271463">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217/01: Liquid Fuels</a:t>
            </a:r>
          </a:p>
          <a:p>
            <a:pPr marL="538163" lvl="1" indent="-271463">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210/01: Oil and Gas Pipeline Systems</a:t>
            </a:r>
          </a:p>
          <a:p>
            <a:pPr marL="538163" lvl="1" indent="-271463">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211/01: Propane Storage &amp; Handling</a:t>
            </a:r>
          </a:p>
          <a:p>
            <a:pPr marL="538163" lvl="1" indent="-271463">
              <a:lnSpc>
                <a:spcPct val="150000"/>
              </a:lnSpc>
              <a:spcBef>
                <a:spcPct val="0"/>
              </a:spcBef>
              <a:buClr>
                <a:srgbClr val="FF3300"/>
              </a:buClr>
              <a:buFont typeface="Wingdings" panose="05000000000000000000" pitchFamily="2" charset="2"/>
              <a:buChar char="l"/>
            </a:pPr>
            <a:r>
              <a:rPr lang="en-US" altLang="en-US" sz="1800" dirty="0" err="1">
                <a:latin typeface="Arial" panose="020B0604020202020204" pitchFamily="34" charset="0"/>
              </a:rPr>
              <a:t>O.Reg</a:t>
            </a:r>
            <a:r>
              <a:rPr lang="en-US" altLang="en-US" sz="1800" dirty="0">
                <a:latin typeface="Arial" panose="020B0604020202020204" pitchFamily="34" charset="0"/>
              </a:rPr>
              <a:t> </a:t>
            </a:r>
            <a:r>
              <a:rPr lang="en-CA" sz="1800" dirty="0">
                <a:latin typeface="Arial" panose="020B0604020202020204" pitchFamily="34" charset="0"/>
              </a:rPr>
              <a:t>197/14 - Liability Insurance Requirements for Propane Operators</a:t>
            </a:r>
          </a:p>
          <a:p>
            <a:pPr marL="538163" lvl="1" indent="-271463">
              <a:lnSpc>
                <a:spcPct val="150000"/>
              </a:lnSpc>
              <a:spcBef>
                <a:spcPct val="0"/>
              </a:spcBef>
              <a:buClr>
                <a:srgbClr val="FF3300"/>
              </a:buClr>
              <a:buFont typeface="Wingdings" panose="05000000000000000000" pitchFamily="2" charset="2"/>
              <a:buChar char="l"/>
            </a:pPr>
            <a:r>
              <a:rPr lang="en-CA" sz="1800" dirty="0" err="1">
                <a:latin typeface="Arial" panose="020B0604020202020204" pitchFamily="34" charset="0"/>
              </a:rPr>
              <a:t>O.Reg</a:t>
            </a:r>
            <a:r>
              <a:rPr lang="en-CA" sz="1800" dirty="0">
                <a:latin typeface="Arial" panose="020B0604020202020204" pitchFamily="34" charset="0"/>
              </a:rPr>
              <a:t> 216/01: Certification of Petroleum Equipment Mechanics</a:t>
            </a:r>
          </a:p>
          <a:p>
            <a:pPr marL="538163" lvl="1" indent="-271463">
              <a:lnSpc>
                <a:spcPct val="150000"/>
              </a:lnSpc>
              <a:spcBef>
                <a:spcPct val="0"/>
              </a:spcBef>
              <a:buClr>
                <a:srgbClr val="FF3300"/>
              </a:buClr>
              <a:buFont typeface="Wingdings" panose="05000000000000000000" pitchFamily="2" charset="2"/>
              <a:buChar char="l"/>
            </a:pPr>
            <a:r>
              <a:rPr lang="en-CA" sz="1800" dirty="0" err="1">
                <a:latin typeface="Arial" panose="020B0604020202020204" pitchFamily="34" charset="0"/>
              </a:rPr>
              <a:t>O.Reg</a:t>
            </a:r>
            <a:r>
              <a:rPr lang="en-CA" sz="1800" dirty="0">
                <a:latin typeface="Arial" panose="020B0604020202020204" pitchFamily="34" charset="0"/>
              </a:rPr>
              <a:t> 215/01: Fuel Industry Certificates</a:t>
            </a:r>
          </a:p>
          <a:p>
            <a:pPr marL="938213" lvl="2" indent="-271463">
              <a:lnSpc>
                <a:spcPct val="150000"/>
              </a:lnSpc>
              <a:spcBef>
                <a:spcPct val="0"/>
              </a:spcBef>
              <a:buClr>
                <a:srgbClr val="FF3300"/>
              </a:buClr>
              <a:buFont typeface="Wingdings" panose="05000000000000000000" pitchFamily="2" charset="2"/>
              <a:buChar char="l"/>
            </a:pPr>
            <a:endParaRPr lang="en-US" altLang="en-US" sz="1400" b="1" dirty="0">
              <a:latin typeface="Arial" panose="020B0604020202020204" pitchFamily="34" charset="0"/>
            </a:endParaRPr>
          </a:p>
          <a:p>
            <a:pPr marL="914400" lvl="2" indent="0">
              <a:lnSpc>
                <a:spcPct val="150000"/>
              </a:lnSpc>
              <a:spcBef>
                <a:spcPct val="0"/>
              </a:spcBef>
              <a:buClr>
                <a:srgbClr val="FF3300"/>
              </a:buClr>
              <a:buNone/>
            </a:pPr>
            <a:endParaRPr lang="en-US" altLang="en-US" sz="1600" b="1" dirty="0">
              <a:latin typeface="Arial" panose="020B0604020202020204" pitchFamily="34" charset="0"/>
            </a:endParaRPr>
          </a:p>
          <a:p>
            <a:pPr>
              <a:lnSpc>
                <a:spcPct val="150000"/>
              </a:lnSpc>
              <a:spcBef>
                <a:spcPct val="0"/>
              </a:spcBef>
              <a:buClr>
                <a:srgbClr val="FF3300"/>
              </a:buClr>
            </a:pPr>
            <a:endParaRPr lang="en-US" altLang="en-US" sz="1600" dirty="0">
              <a:latin typeface="Arial" panose="020B0604020202020204" pitchFamily="34" charset="0"/>
            </a:endParaRPr>
          </a:p>
        </p:txBody>
      </p:sp>
    </p:spTree>
    <p:extLst>
      <p:ext uri="{BB962C8B-B14F-4D97-AF65-F5344CB8AC3E}">
        <p14:creationId xmlns:p14="http://schemas.microsoft.com/office/powerpoint/2010/main" val="1757091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60E1DD-296A-4220-8F9E-4A6F5BDDB31C}"/>
              </a:ext>
            </a:extLst>
          </p:cNvPr>
          <p:cNvSpPr>
            <a:spLocks noGrp="1"/>
          </p:cNvSpPr>
          <p:nvPr>
            <p:ph type="body" sz="quarter" idx="26"/>
          </p:nvPr>
        </p:nvSpPr>
        <p:spPr>
          <a:xfrm>
            <a:off x="468313" y="1208088"/>
            <a:ext cx="7989887" cy="3493385"/>
          </a:xfrm>
        </p:spPr>
        <p:txBody>
          <a:bodyPr/>
          <a:lstStyle/>
          <a:p>
            <a:pPr marL="0" indent="0">
              <a:buNone/>
            </a:pPr>
            <a:r>
              <a:rPr lang="en-CA" sz="1800" dirty="0"/>
              <a:t>Below is the email address that can be used to ask TSSA questions about the requirements for agricultural sites: </a:t>
            </a:r>
          </a:p>
          <a:p>
            <a:pPr marL="0" indent="0">
              <a:buNone/>
            </a:pPr>
            <a:r>
              <a:rPr lang="en-CA" sz="1800" cap="all" dirty="0">
                <a:hlinkClick r:id="rId3"/>
              </a:rPr>
              <a:t>agriculture.bpv@tssa.org</a:t>
            </a:r>
            <a:endParaRPr lang="en-CA" sz="1800" cap="all" dirty="0"/>
          </a:p>
          <a:p>
            <a:pPr marL="0" indent="0">
              <a:buNone/>
            </a:pPr>
            <a:endParaRPr lang="en-CA" sz="1800" dirty="0"/>
          </a:p>
          <a:p>
            <a:pPr marL="0" indent="0">
              <a:buNone/>
            </a:pPr>
            <a:r>
              <a:rPr lang="en-CA" sz="1800" dirty="0"/>
              <a:t>Below is a link to the Agriculture section of the TSSA Website:</a:t>
            </a:r>
          </a:p>
          <a:p>
            <a:pPr marL="0" indent="0">
              <a:buNone/>
            </a:pPr>
            <a:r>
              <a:rPr lang="en-CA" sz="1800" dirty="0">
                <a:hlinkClick r:id="rId4"/>
              </a:rPr>
              <a:t>Agricultural Use - Boilers and Pressure Equipment - TSSA</a:t>
            </a:r>
            <a:endParaRPr lang="en-CA" sz="1800" dirty="0"/>
          </a:p>
        </p:txBody>
      </p:sp>
      <p:sp>
        <p:nvSpPr>
          <p:cNvPr id="4" name="Text Placeholder 3">
            <a:extLst>
              <a:ext uri="{FF2B5EF4-FFF2-40B4-BE49-F238E27FC236}">
                <a16:creationId xmlns:a16="http://schemas.microsoft.com/office/drawing/2014/main" id="{3B05341A-920C-49A7-8C59-3FA5DA40CBD2}"/>
              </a:ext>
            </a:extLst>
          </p:cNvPr>
          <p:cNvSpPr>
            <a:spLocks noGrp="1"/>
          </p:cNvSpPr>
          <p:nvPr>
            <p:ph type="body" sz="quarter" idx="27"/>
          </p:nvPr>
        </p:nvSpPr>
        <p:spPr/>
        <p:txBody>
          <a:bodyPr/>
          <a:lstStyle/>
          <a:p>
            <a:r>
              <a:rPr lang="en-CA" dirty="0"/>
              <a:t>Agricultural Contact Email</a:t>
            </a:r>
          </a:p>
        </p:txBody>
      </p:sp>
    </p:spTree>
    <p:extLst>
      <p:ext uri="{BB962C8B-B14F-4D97-AF65-F5344CB8AC3E}">
        <p14:creationId xmlns:p14="http://schemas.microsoft.com/office/powerpoint/2010/main" val="848175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F4C86D7F-D55A-457C-AC48-1F7D1E182C9A}"/>
              </a:ext>
            </a:extLst>
          </p:cNvPr>
          <p:cNvPicPr>
            <a:picLocks noChangeAspect="1" noChangeArrowheads="1"/>
          </p:cNvPicPr>
          <p:nvPr/>
        </p:nvPicPr>
        <p:blipFill rotWithShape="1">
          <a:blip r:embed="rId2">
            <a:alphaModFix amt="43000"/>
            <a:extLst>
              <a:ext uri="{28A0092B-C50C-407E-A947-70E740481C1C}">
                <a14:useLocalDpi xmlns:a14="http://schemas.microsoft.com/office/drawing/2010/main" val="0"/>
              </a:ext>
            </a:extLst>
          </a:blip>
          <a:srcRect l="75341" t="1497" r="-2071" b="86217"/>
          <a:stretch/>
        </p:blipFill>
        <p:spPr bwMode="auto">
          <a:xfrm>
            <a:off x="2978397" y="1768704"/>
            <a:ext cx="3672455" cy="20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00536" y="992188"/>
            <a:ext cx="8229600" cy="3567905"/>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700" dirty="0"/>
          </a:p>
          <a:p>
            <a:pPr marL="0" indent="0">
              <a:buNone/>
            </a:pPr>
            <a:br>
              <a:rPr lang="en-CA" sz="1700" dirty="0"/>
            </a:br>
            <a:endParaRPr lang="en-CA" sz="1700" dirty="0"/>
          </a:p>
        </p:txBody>
      </p:sp>
      <p:sp>
        <p:nvSpPr>
          <p:cNvPr id="13" name="Rectangle 2">
            <a:extLst>
              <a:ext uri="{FF2B5EF4-FFF2-40B4-BE49-F238E27FC236}">
                <a16:creationId xmlns:a16="http://schemas.microsoft.com/office/drawing/2014/main" id="{72E0BB4D-B197-4163-A339-D81DE91513C1}"/>
              </a:ext>
            </a:extLst>
          </p:cNvPr>
          <p:cNvSpPr txBox="1">
            <a:spLocks noChangeArrowheads="1"/>
          </p:cNvSpPr>
          <p:nvPr/>
        </p:nvSpPr>
        <p:spPr>
          <a:xfrm>
            <a:off x="1157024" y="1205704"/>
            <a:ext cx="7315200" cy="3140869"/>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600" dirty="0">
                <a:solidFill>
                  <a:srgbClr val="FF0000"/>
                </a:solidFill>
                <a:latin typeface="Arial" panose="020B0604020202020204" pitchFamily="34" charset="0"/>
                <a:cs typeface="Arial" panose="020B0604020202020204" pitchFamily="34" charset="0"/>
              </a:rPr>
              <a:t>SECTION 2</a:t>
            </a:r>
            <a:br>
              <a:rPr lang="en-US" altLang="en-US" sz="4800" dirty="0">
                <a:latin typeface="Arial" panose="020B0604020202020204" pitchFamily="34" charset="0"/>
                <a:cs typeface="Arial" panose="020B0604020202020204" pitchFamily="34" charset="0"/>
              </a:rPr>
            </a:br>
            <a:r>
              <a:rPr lang="en-US" altLang="en-US" sz="4800" dirty="0">
                <a:latin typeface="Arial" panose="020B0604020202020204" pitchFamily="34" charset="0"/>
                <a:cs typeface="Arial" panose="020B0604020202020204" pitchFamily="34" charset="0"/>
              </a:rPr>
              <a:t>Minister’s Order Revocation</a:t>
            </a:r>
          </a:p>
        </p:txBody>
      </p:sp>
    </p:spTree>
    <p:extLst>
      <p:ext uri="{BB962C8B-B14F-4D97-AF65-F5344CB8AC3E}">
        <p14:creationId xmlns:p14="http://schemas.microsoft.com/office/powerpoint/2010/main" val="3134360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68313" y="230188"/>
            <a:ext cx="8441670" cy="439737"/>
          </a:xfrm>
        </p:spPr>
        <p:txBody>
          <a:bodyPr/>
          <a:lstStyle/>
          <a:p>
            <a:r>
              <a:rPr lang="en-CA" dirty="0"/>
              <a:t>MINISTER’S ORDER REVOCATION</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33400" y="1391312"/>
            <a:ext cx="8229600" cy="447675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br>
              <a:rPr lang="en-CA" sz="1700" dirty="0"/>
            </a:br>
            <a:endParaRPr lang="en-CA" sz="1700" dirty="0"/>
          </a:p>
        </p:txBody>
      </p:sp>
      <p:pic>
        <p:nvPicPr>
          <p:cNvPr id="6" name="Picture 1">
            <a:extLst>
              <a:ext uri="{FF2B5EF4-FFF2-40B4-BE49-F238E27FC236}">
                <a16:creationId xmlns:a16="http://schemas.microsoft.com/office/drawing/2014/main" id="{377A0BC8-24E1-453C-AE88-00E5C6D80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639" y="712911"/>
            <a:ext cx="3563610" cy="425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1">
            <a:extLst>
              <a:ext uri="{FF2B5EF4-FFF2-40B4-BE49-F238E27FC236}">
                <a16:creationId xmlns:a16="http://schemas.microsoft.com/office/drawing/2014/main" id="{AEAE271C-F2E3-487A-9908-947F12B35F0F}"/>
              </a:ext>
            </a:extLst>
          </p:cNvPr>
          <p:cNvSpPr txBox="1">
            <a:spLocks/>
          </p:cNvSpPr>
          <p:nvPr/>
        </p:nvSpPr>
        <p:spPr>
          <a:xfrm>
            <a:off x="6613863" y="3524435"/>
            <a:ext cx="2296119" cy="1349322"/>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br>
              <a:rPr lang="en-CA" sz="1700" dirty="0"/>
            </a:br>
            <a:r>
              <a:rPr lang="en-CA" sz="1700" dirty="0">
                <a:hlinkClick r:id="rId3"/>
              </a:rPr>
              <a:t>Link to Minister’s Revocation</a:t>
            </a:r>
            <a:endParaRPr lang="en-CA" sz="1700" dirty="0"/>
          </a:p>
        </p:txBody>
      </p:sp>
    </p:spTree>
    <p:extLst>
      <p:ext uri="{BB962C8B-B14F-4D97-AF65-F5344CB8AC3E}">
        <p14:creationId xmlns:p14="http://schemas.microsoft.com/office/powerpoint/2010/main" val="605066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68313" y="230188"/>
            <a:ext cx="8441670" cy="439737"/>
          </a:xfrm>
        </p:spPr>
        <p:txBody>
          <a:bodyPr/>
          <a:lstStyle/>
          <a:p>
            <a:r>
              <a:rPr lang="en-CA" dirty="0"/>
              <a:t>MINISTER’S ORDER REVOCATION - SUMMARY</a:t>
            </a:r>
          </a:p>
        </p:txBody>
      </p:sp>
      <p:sp>
        <p:nvSpPr>
          <p:cNvPr id="7" name="Rectangle 2">
            <a:extLst>
              <a:ext uri="{FF2B5EF4-FFF2-40B4-BE49-F238E27FC236}">
                <a16:creationId xmlns:a16="http://schemas.microsoft.com/office/drawing/2014/main" id="{048385AB-19BB-4827-9A18-F54DBE1588AB}"/>
              </a:ext>
            </a:extLst>
          </p:cNvPr>
          <p:cNvSpPr txBox="1">
            <a:spLocks noChangeArrowheads="1"/>
          </p:cNvSpPr>
          <p:nvPr/>
        </p:nvSpPr>
        <p:spPr>
          <a:xfrm>
            <a:off x="468313" y="960967"/>
            <a:ext cx="8072438" cy="2586274"/>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285750" indent="-28575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The BPV Regulation came into effect June 27, 2001.</a:t>
            </a:r>
          </a:p>
          <a:p>
            <a:pPr marL="285750" indent="-28575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285750" indent="-28575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A Minister’s Order was issued on June 27, 2001 to exempt Agricultural equipment.</a:t>
            </a:r>
          </a:p>
          <a:p>
            <a:pPr marL="285750" indent="-28575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285750" indent="-28575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The Minister’s Exemption – Revocation was signed July 17, 2020.  </a:t>
            </a:r>
          </a:p>
          <a:p>
            <a:pPr marL="285750" indent="-28575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285750" indent="-28575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The Revocation became effective on July 1, 2021. </a:t>
            </a:r>
            <a:br>
              <a:rPr lang="en-US" altLang="en-US" sz="1800" b="0" kern="0" dirty="0">
                <a:solidFill>
                  <a:schemeClr val="tx1"/>
                </a:solidFill>
                <a:latin typeface="Arial" panose="020B0604020202020204" pitchFamily="34" charset="0"/>
                <a:cs typeface="Arial" panose="020B0604020202020204" pitchFamily="34" charset="0"/>
              </a:rPr>
            </a:br>
            <a:endParaRPr lang="en-US" altLang="en-US" sz="1800" b="0" kern="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88342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00536" y="992188"/>
            <a:ext cx="8229600" cy="3567905"/>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700" dirty="0"/>
          </a:p>
          <a:p>
            <a:pPr marL="0" indent="0">
              <a:buNone/>
            </a:pPr>
            <a:br>
              <a:rPr lang="en-CA" sz="1700" dirty="0"/>
            </a:br>
            <a:endParaRPr lang="en-CA" sz="1700" dirty="0"/>
          </a:p>
        </p:txBody>
      </p:sp>
      <p:sp>
        <p:nvSpPr>
          <p:cNvPr id="13" name="Rectangle 2">
            <a:extLst>
              <a:ext uri="{FF2B5EF4-FFF2-40B4-BE49-F238E27FC236}">
                <a16:creationId xmlns:a16="http://schemas.microsoft.com/office/drawing/2014/main" id="{72E0BB4D-B197-4163-A339-D81DE91513C1}"/>
              </a:ext>
            </a:extLst>
          </p:cNvPr>
          <p:cNvSpPr txBox="1">
            <a:spLocks noChangeArrowheads="1"/>
          </p:cNvSpPr>
          <p:nvPr/>
        </p:nvSpPr>
        <p:spPr>
          <a:xfrm>
            <a:off x="715064" y="1107516"/>
            <a:ext cx="7315200" cy="3140869"/>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600" dirty="0">
                <a:solidFill>
                  <a:srgbClr val="FF0000"/>
                </a:solidFill>
                <a:latin typeface="Arial" panose="020B0604020202020204" pitchFamily="34" charset="0"/>
                <a:cs typeface="Arial" panose="020B0604020202020204" pitchFamily="34" charset="0"/>
              </a:rPr>
              <a:t>SECTION 3</a:t>
            </a:r>
            <a:br>
              <a:rPr lang="en-US" altLang="en-US" sz="4800" dirty="0">
                <a:latin typeface="Arial" panose="020B0604020202020204" pitchFamily="34" charset="0"/>
                <a:cs typeface="Arial" panose="020B0604020202020204" pitchFamily="34" charset="0"/>
              </a:rPr>
            </a:br>
            <a:r>
              <a:rPr lang="en-CA" altLang="en-US" sz="4800" dirty="0">
                <a:latin typeface="Arial" panose="020B0604020202020204" pitchFamily="34" charset="0"/>
                <a:cs typeface="Arial" panose="020B0604020202020204" pitchFamily="34" charset="0"/>
              </a:rPr>
              <a:t>What does this Compliance mean to Agricultural Organizations</a:t>
            </a:r>
            <a:endParaRPr lang="en-US" altLang="en-US"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3012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529273" y="450056"/>
            <a:ext cx="8441670" cy="439737"/>
          </a:xfrm>
        </p:spPr>
        <p:txBody>
          <a:bodyPr/>
          <a:lstStyle/>
          <a:p>
            <a:r>
              <a:rPr lang="en-CA" dirty="0"/>
              <a:t>WHAT DOES THIS COMPLIANCE MEAN?</a:t>
            </a:r>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66725" y="1005840"/>
            <a:ext cx="8072438" cy="2469727"/>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algn="l">
              <a:defRPr/>
            </a:pPr>
            <a:endParaRPr lang="en-US" altLang="en-US" b="0" kern="0" dirty="0">
              <a:solidFill>
                <a:schemeClr val="tx1"/>
              </a:solidFill>
            </a:endParaRPr>
          </a:p>
          <a:p>
            <a:pPr marL="285750" indent="-28575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Compliance to Ontario Regulation 220/01 means that all Boilers, Pressure Vessels &amp; Piping </a:t>
            </a:r>
            <a:r>
              <a:rPr lang="en-US" altLang="en-US" sz="1800" b="0" i="1" u="sng" kern="0" dirty="0">
                <a:solidFill>
                  <a:schemeClr val="tx1"/>
                </a:solidFill>
                <a:latin typeface="Arial" panose="020B0604020202020204" pitchFamily="34" charset="0"/>
                <a:cs typeface="Arial" panose="020B0604020202020204" pitchFamily="34" charset="0"/>
              </a:rPr>
              <a:t>going forward that fall under the 220/01 Regulation</a:t>
            </a:r>
          </a:p>
          <a:p>
            <a:pPr marL="285750" indent="-285750" algn="l">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spTree>
    <p:extLst>
      <p:ext uri="{BB962C8B-B14F-4D97-AF65-F5344CB8AC3E}">
        <p14:creationId xmlns:p14="http://schemas.microsoft.com/office/powerpoint/2010/main" val="1732576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27"/>
          </p:nvPr>
        </p:nvSpPr>
        <p:spPr>
          <a:xfrm>
            <a:off x="430213" y="162828"/>
            <a:ext cx="6627812" cy="439737"/>
          </a:xfrm>
        </p:spPr>
        <p:txBody>
          <a:bodyPr/>
          <a:lstStyle/>
          <a:p>
            <a:r>
              <a:rPr lang="en-US" dirty="0"/>
              <a:t>OUTLINE</a:t>
            </a:r>
          </a:p>
        </p:txBody>
      </p:sp>
      <p:sp>
        <p:nvSpPr>
          <p:cNvPr id="10" name="Rectangle 10">
            <a:extLst>
              <a:ext uri="{FF2B5EF4-FFF2-40B4-BE49-F238E27FC236}">
                <a16:creationId xmlns:a16="http://schemas.microsoft.com/office/drawing/2014/main" id="{5F16FDFF-6025-44E6-8D2C-EAC803D4D371}"/>
              </a:ext>
            </a:extLst>
          </p:cNvPr>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2" name="Rectangle 11">
            <a:extLst>
              <a:ext uri="{FF2B5EF4-FFF2-40B4-BE49-F238E27FC236}">
                <a16:creationId xmlns:a16="http://schemas.microsoft.com/office/drawing/2014/main" id="{34F84F26-1F82-4188-A923-69BB1A82FB49}"/>
              </a:ext>
            </a:extLst>
          </p:cNvPr>
          <p:cNvSpPr>
            <a:spLocks noChangeArrowheads="1"/>
          </p:cNvSpPr>
          <p:nvPr/>
        </p:nvSpPr>
        <p:spPr bwMode="auto">
          <a:xfrm>
            <a:off x="5145956" y="503942"/>
            <a:ext cx="3998044" cy="41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23" name="Rectangle 15">
            <a:extLst>
              <a:ext uri="{FF2B5EF4-FFF2-40B4-BE49-F238E27FC236}">
                <a16:creationId xmlns:a16="http://schemas.microsoft.com/office/drawing/2014/main" id="{D01D2E0B-DF0B-420E-9739-589DE75BD67E}"/>
              </a:ext>
            </a:extLst>
          </p:cNvPr>
          <p:cNvSpPr>
            <a:spLocks noChangeArrowheads="1"/>
          </p:cNvSpPr>
          <p:nvPr/>
        </p:nvSpPr>
        <p:spPr bwMode="auto">
          <a:xfrm flipV="1">
            <a:off x="5145956" y="550018"/>
            <a:ext cx="3998044" cy="774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3920"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4E78F161-5173-4BB3-A450-2EA26EF3C33E}"/>
              </a:ext>
            </a:extLst>
          </p:cNvPr>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10">
            <a:extLst>
              <a:ext uri="{FF2B5EF4-FFF2-40B4-BE49-F238E27FC236}">
                <a16:creationId xmlns:a16="http://schemas.microsoft.com/office/drawing/2014/main" id="{5148B6AA-2855-41D1-AAFD-A884F5B111C9}"/>
              </a:ext>
            </a:extLst>
          </p:cNvPr>
          <p:cNvSpPr>
            <a:spLocks noChangeArrowheads="1"/>
          </p:cNvSpPr>
          <p:nvPr/>
        </p:nvSpPr>
        <p:spPr bwMode="auto">
          <a:xfrm>
            <a:off x="1524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53920" rIns="0" bIns="2539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Rectangle 3">
            <a:extLst>
              <a:ext uri="{FF2B5EF4-FFF2-40B4-BE49-F238E27FC236}">
                <a16:creationId xmlns:a16="http://schemas.microsoft.com/office/drawing/2014/main" id="{CCD8B01E-D4A8-46B1-95AD-43248F397F4B}"/>
              </a:ext>
            </a:extLst>
          </p:cNvPr>
          <p:cNvSpPr txBox="1">
            <a:spLocks noChangeArrowheads="1"/>
          </p:cNvSpPr>
          <p:nvPr/>
        </p:nvSpPr>
        <p:spPr>
          <a:xfrm>
            <a:off x="491689" y="674536"/>
            <a:ext cx="7772400" cy="4380683"/>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200000"/>
              </a:lnSpc>
              <a:buAutoNum type="arabicPeriod"/>
              <a:defRPr/>
            </a:pPr>
            <a:r>
              <a:rPr lang="en-US" altLang="en-US" sz="1800" b="1" dirty="0"/>
              <a:t>Introduction to TSSA</a:t>
            </a:r>
          </a:p>
          <a:p>
            <a:pPr>
              <a:lnSpc>
                <a:spcPct val="200000"/>
              </a:lnSpc>
              <a:buAutoNum type="arabicPeriod"/>
              <a:defRPr/>
            </a:pPr>
            <a:r>
              <a:rPr lang="en-US" altLang="en-US" sz="1800" b="1" dirty="0"/>
              <a:t>Minister’s Order Revocation</a:t>
            </a:r>
          </a:p>
          <a:p>
            <a:pPr>
              <a:lnSpc>
                <a:spcPct val="200000"/>
              </a:lnSpc>
              <a:buFont typeface="+mj-lt"/>
              <a:buAutoNum type="arabicPeriod"/>
              <a:defRPr/>
            </a:pPr>
            <a:r>
              <a:rPr lang="en-US" altLang="en-US" sz="1800" b="1" dirty="0"/>
              <a:t>What does this Compliance mean to Agricultural Organizations</a:t>
            </a:r>
          </a:p>
          <a:p>
            <a:pPr>
              <a:lnSpc>
                <a:spcPct val="200000"/>
              </a:lnSpc>
              <a:buFont typeface="+mj-lt"/>
              <a:buAutoNum type="arabicPeriod"/>
              <a:defRPr/>
            </a:pPr>
            <a:r>
              <a:rPr lang="en-US" altLang="en-US" sz="1800" b="1" dirty="0"/>
              <a:t>Regulatory Hierarchy</a:t>
            </a:r>
            <a:endParaRPr lang="en-US" altLang="en-US" sz="2000" dirty="0"/>
          </a:p>
          <a:p>
            <a:pPr>
              <a:lnSpc>
                <a:spcPct val="80000"/>
              </a:lnSpc>
              <a:buAutoNum type="arabicPeriod" startAt="8"/>
              <a:defRPr/>
            </a:pPr>
            <a:endParaRPr lang="en-US" altLang="en-US" sz="1600" dirty="0"/>
          </a:p>
          <a:p>
            <a:pPr marL="0" indent="0">
              <a:lnSpc>
                <a:spcPct val="80000"/>
              </a:lnSpc>
              <a:defRPr/>
            </a:pPr>
            <a:endParaRPr lang="en-US" altLang="en-US" sz="1600" i="1" dirty="0"/>
          </a:p>
          <a:p>
            <a:pPr marL="0" indent="0">
              <a:lnSpc>
                <a:spcPct val="80000"/>
              </a:lnSpc>
              <a:defRPr/>
            </a:pPr>
            <a:endParaRPr lang="en-US" altLang="en-US" sz="1600" i="1" dirty="0"/>
          </a:p>
          <a:p>
            <a:pPr marL="457200" indent="-457200">
              <a:lnSpc>
                <a:spcPct val="80000"/>
              </a:lnSpc>
              <a:buFont typeface="+mj-lt"/>
              <a:buAutoNum type="arabicPeriod"/>
              <a:defRPr/>
            </a:pPr>
            <a:endParaRPr lang="en-US" altLang="en-US" sz="1600" i="1" dirty="0"/>
          </a:p>
          <a:p>
            <a:pPr marL="0" indent="0">
              <a:lnSpc>
                <a:spcPct val="80000"/>
              </a:lnSpc>
              <a:defRPr/>
            </a:pPr>
            <a:endParaRPr lang="en-US" altLang="en-US" dirty="0"/>
          </a:p>
          <a:p>
            <a:pPr marL="457200" indent="-457200">
              <a:lnSpc>
                <a:spcPct val="80000"/>
              </a:lnSpc>
              <a:buFont typeface="+mj-lt"/>
              <a:buAutoNum type="arabicPeriod"/>
              <a:defRPr/>
            </a:pPr>
            <a:endParaRPr lang="en-US" altLang="en-US" dirty="0"/>
          </a:p>
          <a:p>
            <a:pPr marL="457200" indent="-457200">
              <a:lnSpc>
                <a:spcPct val="80000"/>
              </a:lnSpc>
              <a:buFont typeface="+mj-lt"/>
              <a:buAutoNum type="arabicPeriod"/>
              <a:defRPr/>
            </a:pPr>
            <a:endParaRPr lang="en-US" altLang="en-US" dirty="0"/>
          </a:p>
          <a:p>
            <a:pPr marL="0" indent="0">
              <a:lnSpc>
                <a:spcPct val="80000"/>
              </a:lnSpc>
              <a:defRPr/>
            </a:pPr>
            <a:endParaRPr lang="en-US" altLang="en-US" dirty="0"/>
          </a:p>
          <a:p>
            <a:pPr marL="577850" indent="-577850">
              <a:lnSpc>
                <a:spcPct val="80000"/>
              </a:lnSpc>
              <a:buFontTx/>
              <a:buNone/>
              <a:defRPr/>
            </a:pPr>
            <a:r>
              <a:rPr lang="en-US" altLang="en-US" sz="2000" b="1" dirty="0"/>
              <a:t>             </a:t>
            </a:r>
            <a:endParaRPr lang="en-US" altLang="en-US" sz="2000" dirty="0"/>
          </a:p>
          <a:p>
            <a:pPr marL="577850" indent="-577850">
              <a:lnSpc>
                <a:spcPct val="80000"/>
              </a:lnSpc>
              <a:buFontTx/>
              <a:buNone/>
              <a:defRPr/>
            </a:pPr>
            <a:r>
              <a:rPr lang="en-US" altLang="en-US" b="1" dirty="0"/>
              <a:t>         </a:t>
            </a:r>
          </a:p>
          <a:p>
            <a:pPr marL="577850" indent="-577850">
              <a:lnSpc>
                <a:spcPct val="20000"/>
              </a:lnSpc>
              <a:buFontTx/>
              <a:buNone/>
              <a:defRPr/>
            </a:pPr>
            <a:endParaRPr lang="en-US" altLang="en-US" b="1" dirty="0"/>
          </a:p>
          <a:p>
            <a:pPr marL="577850" indent="-577850">
              <a:lnSpc>
                <a:spcPct val="80000"/>
              </a:lnSpc>
              <a:buFontTx/>
              <a:buNone/>
              <a:defRPr/>
            </a:pPr>
            <a:endParaRPr lang="en-US" altLang="en-US" b="1" dirty="0"/>
          </a:p>
        </p:txBody>
      </p:sp>
    </p:spTree>
    <p:extLst>
      <p:ext uri="{BB962C8B-B14F-4D97-AF65-F5344CB8AC3E}">
        <p14:creationId xmlns:p14="http://schemas.microsoft.com/office/powerpoint/2010/main" val="4231123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9D1144A-6445-4901-AD8B-DD39CDC1126A}"/>
              </a:ext>
            </a:extLst>
          </p:cNvPr>
          <p:cNvSpPr>
            <a:spLocks noGrp="1"/>
          </p:cNvSpPr>
          <p:nvPr>
            <p:ph type="body" sz="quarter" idx="26"/>
          </p:nvPr>
        </p:nvSpPr>
        <p:spPr>
          <a:xfrm>
            <a:off x="468313" y="1208088"/>
            <a:ext cx="7989887" cy="3705224"/>
          </a:xfrm>
        </p:spPr>
        <p:txBody>
          <a:bodyPr/>
          <a:lstStyle/>
          <a:p>
            <a:pPr marL="0" indent="0">
              <a:buNone/>
            </a:pPr>
            <a:r>
              <a:rPr lang="en-CA" dirty="0"/>
              <a:t>What are your requirements for the items below:</a:t>
            </a:r>
          </a:p>
          <a:p>
            <a:r>
              <a:rPr lang="en-CA" dirty="0"/>
              <a:t>Existing Boilers and Pressure Vessels</a:t>
            </a:r>
          </a:p>
          <a:p>
            <a:r>
              <a:rPr lang="en-CA" dirty="0"/>
              <a:t>Repairs to Boilers and Pressure Vessels</a:t>
            </a:r>
          </a:p>
          <a:p>
            <a:r>
              <a:rPr lang="en-CA" dirty="0"/>
              <a:t>Alterations to Boilers and Pressure Vessels</a:t>
            </a:r>
          </a:p>
          <a:p>
            <a:r>
              <a:rPr lang="en-CA" dirty="0"/>
              <a:t>New Piping installations</a:t>
            </a:r>
          </a:p>
          <a:p>
            <a:r>
              <a:rPr lang="en-CA" dirty="0"/>
              <a:t>Working on existing Piping systems</a:t>
            </a:r>
          </a:p>
          <a:p>
            <a:r>
              <a:rPr lang="en-CA" dirty="0"/>
              <a:t>Additions or modifications to Piping systems</a:t>
            </a:r>
          </a:p>
          <a:p>
            <a:endParaRPr lang="en-CA" dirty="0"/>
          </a:p>
          <a:p>
            <a:pPr marL="0" indent="0">
              <a:buNone/>
            </a:pPr>
            <a:r>
              <a:rPr lang="en-CA" sz="2400" dirty="0">
                <a:solidFill>
                  <a:srgbClr val="FF0000"/>
                </a:solidFill>
              </a:rPr>
              <a:t>The other presentations will go over these items in detail.</a:t>
            </a:r>
          </a:p>
        </p:txBody>
      </p:sp>
      <p:sp>
        <p:nvSpPr>
          <p:cNvPr id="4" name="Text Placeholder 3">
            <a:extLst>
              <a:ext uri="{FF2B5EF4-FFF2-40B4-BE49-F238E27FC236}">
                <a16:creationId xmlns:a16="http://schemas.microsoft.com/office/drawing/2014/main" id="{C04E1BBE-67DB-4402-83A9-BF23DF4BA068}"/>
              </a:ext>
            </a:extLst>
          </p:cNvPr>
          <p:cNvSpPr>
            <a:spLocks noGrp="1"/>
          </p:cNvSpPr>
          <p:nvPr>
            <p:ph type="body" sz="quarter" idx="27"/>
          </p:nvPr>
        </p:nvSpPr>
        <p:spPr>
          <a:xfrm>
            <a:off x="468313" y="230188"/>
            <a:ext cx="8060832" cy="439737"/>
          </a:xfrm>
        </p:spPr>
        <p:txBody>
          <a:bodyPr/>
          <a:lstStyle/>
          <a:p>
            <a:r>
              <a:rPr lang="en-CA" dirty="0"/>
              <a:t>Key areas to be reviewed in this section</a:t>
            </a:r>
          </a:p>
        </p:txBody>
      </p:sp>
      <p:pic>
        <p:nvPicPr>
          <p:cNvPr id="2" name="Recorded Sound">
            <a:hlinkClick r:id="" action="ppaction://media"/>
            <a:extLst>
              <a:ext uri="{FF2B5EF4-FFF2-40B4-BE49-F238E27FC236}">
                <a16:creationId xmlns:a16="http://schemas.microsoft.com/office/drawing/2014/main" id="{AD8B229C-36B3-4D9E-9DA0-1C05D0C440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29145" y="26988"/>
            <a:ext cx="406400" cy="406400"/>
          </a:xfrm>
          <a:prstGeom prst="rect">
            <a:avLst/>
          </a:prstGeom>
        </p:spPr>
      </p:pic>
    </p:spTree>
    <p:extLst>
      <p:ext uri="{BB962C8B-B14F-4D97-AF65-F5344CB8AC3E}">
        <p14:creationId xmlns:p14="http://schemas.microsoft.com/office/powerpoint/2010/main" val="200886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71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68313" y="230188"/>
            <a:ext cx="8441670" cy="920695"/>
          </a:xfrm>
        </p:spPr>
        <p:txBody>
          <a:bodyPr/>
          <a:lstStyle/>
          <a:p>
            <a:r>
              <a:rPr lang="en-CA" dirty="0"/>
              <a:t>What is needed for my existing Boilers and Pressure Vessels</a:t>
            </a:r>
          </a:p>
          <a:p>
            <a:endParaRPr lang="en-CA" dirty="0"/>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535781" y="1229710"/>
            <a:ext cx="8072438" cy="368360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marL="457200" indent="-457200" algn="l">
              <a:buClr>
                <a:srgbClr val="FF0000"/>
              </a:buClr>
              <a:buFont typeface="Arial" panose="020B0604020202020204" pitchFamily="34" charset="0"/>
              <a:buChar char="•"/>
              <a:defRPr/>
            </a:pPr>
            <a:r>
              <a:rPr lang="en-US" altLang="en-US" sz="1600" b="0" kern="0" dirty="0">
                <a:solidFill>
                  <a:schemeClr val="tx1"/>
                </a:solidFill>
                <a:latin typeface="Arial" panose="020B0604020202020204" pitchFamily="34" charset="0"/>
                <a:cs typeface="Arial" panose="020B0604020202020204" pitchFamily="34" charset="0"/>
              </a:rPr>
              <a:t>TSSA inspectors will inspect existing equipment for Critical Safety Factors. The critical safety factors will be used to evaluate existing equipment that have been in operation prior to the Agricultural Revocation.</a:t>
            </a:r>
          </a:p>
          <a:p>
            <a:pPr marL="285750" indent="-285750" algn="l">
              <a:buClr>
                <a:srgbClr val="FF0000"/>
              </a:buClr>
              <a:buFont typeface="Arial" panose="020B0604020202020204" pitchFamily="34" charset="0"/>
              <a:buChar char="•"/>
              <a:defRPr/>
            </a:pPr>
            <a:endParaRPr lang="en-US" altLang="en-US" sz="1600" b="0" kern="0" dirty="0">
              <a:solidFill>
                <a:schemeClr val="tx1"/>
              </a:solidFill>
              <a:highlight>
                <a:srgbClr val="FFFF00"/>
              </a:highlight>
              <a:latin typeface="Arial" panose="020B0604020202020204" pitchFamily="34" charset="0"/>
              <a:cs typeface="Arial" panose="020B0604020202020204" pitchFamily="34" charset="0"/>
            </a:endParaRPr>
          </a:p>
          <a:p>
            <a:pPr marL="457200" indent="-457200" algn="l">
              <a:buClr>
                <a:srgbClr val="FF0000"/>
              </a:buClr>
              <a:buFont typeface="Arial" panose="020B0604020202020204" pitchFamily="34" charset="0"/>
              <a:buChar char="•"/>
              <a:defRPr/>
            </a:pPr>
            <a:r>
              <a:rPr lang="en-US" altLang="en-US" sz="1600" b="0" kern="0" dirty="0">
                <a:solidFill>
                  <a:schemeClr val="tx1"/>
                </a:solidFill>
                <a:latin typeface="Arial" panose="020B0604020202020204" pitchFamily="34" charset="0"/>
                <a:cs typeface="Arial" panose="020B0604020202020204" pitchFamily="34" charset="0"/>
              </a:rPr>
              <a:t>For devices that existing prior to the revocation, TSSA will perform a first inspection and identify risks to safety.</a:t>
            </a:r>
          </a:p>
          <a:p>
            <a:pPr marL="457200" indent="-457200" algn="l">
              <a:buClr>
                <a:srgbClr val="FF0000"/>
              </a:buClr>
              <a:buFont typeface="Arial" panose="020B0604020202020204" pitchFamily="34" charset="0"/>
              <a:buChar char="•"/>
              <a:defRPr/>
            </a:pPr>
            <a:endParaRPr lang="en-US" altLang="en-US" sz="1600" b="0" kern="0" dirty="0">
              <a:solidFill>
                <a:schemeClr val="tx1"/>
              </a:solidFill>
              <a:highlight>
                <a:srgbClr val="FFFF00"/>
              </a:highlight>
              <a:latin typeface="Arial" panose="020B0604020202020204" pitchFamily="34" charset="0"/>
              <a:cs typeface="Arial" panose="020B0604020202020204" pitchFamily="34" charset="0"/>
            </a:endParaRPr>
          </a:p>
          <a:p>
            <a:pPr marL="457200" indent="-457200" algn="l">
              <a:buClr>
                <a:srgbClr val="FF0000"/>
              </a:buClr>
              <a:buFont typeface="Arial" panose="020B0604020202020204" pitchFamily="34" charset="0"/>
              <a:buChar char="•"/>
              <a:defRPr/>
            </a:pPr>
            <a:r>
              <a:rPr lang="en-US" altLang="en-US" sz="1600" b="0" kern="0" dirty="0">
                <a:solidFill>
                  <a:schemeClr val="tx1"/>
                </a:solidFill>
                <a:latin typeface="Arial" panose="020B0604020202020204" pitchFamily="34" charset="0"/>
                <a:cs typeface="Arial" panose="020B0604020202020204" pitchFamily="34" charset="0"/>
              </a:rPr>
              <a:t>For devices that are installed after July 1, 2021, a TSSA Inspector is required to complete a First Inspection of the Boiler or Pressure Vessel.</a:t>
            </a:r>
          </a:p>
          <a:p>
            <a:pPr algn="l">
              <a:buClr>
                <a:srgbClr val="FF0000"/>
              </a:buClr>
              <a:defRPr/>
            </a:pPr>
            <a:endParaRPr lang="en-US" altLang="en-US" sz="1600" b="0" kern="0" dirty="0">
              <a:solidFill>
                <a:schemeClr val="tx1"/>
              </a:solidFill>
              <a:latin typeface="Arial" panose="020B0604020202020204" pitchFamily="34" charset="0"/>
              <a:cs typeface="Arial" panose="020B0604020202020204" pitchFamily="34" charset="0"/>
            </a:endParaRPr>
          </a:p>
          <a:p>
            <a:pPr marL="457200" indent="-457200" algn="l">
              <a:buClr>
                <a:srgbClr val="FF0000"/>
              </a:buClr>
              <a:buFont typeface="Arial" panose="020B0604020202020204" pitchFamily="34" charset="0"/>
              <a:buChar char="•"/>
              <a:defRPr/>
            </a:pPr>
            <a:r>
              <a:rPr lang="en-US" altLang="en-US" sz="1600" b="0" kern="0" dirty="0">
                <a:solidFill>
                  <a:schemeClr val="tx1"/>
                </a:solidFill>
                <a:latin typeface="Arial" panose="020B0604020202020204" pitchFamily="34" charset="0"/>
                <a:cs typeface="Arial" panose="020B0604020202020204" pitchFamily="34" charset="0"/>
              </a:rPr>
              <a:t>A “Certificate of Inspection” will be issued for each Boiler or Pressure Vessel that TSSA inspects.</a:t>
            </a:r>
          </a:p>
          <a:p>
            <a:pPr marL="457200" indent="-457200" algn="l">
              <a:buClr>
                <a:srgbClr val="FF0000"/>
              </a:buClr>
              <a:buFont typeface="Arial" panose="020B0604020202020204" pitchFamily="34" charset="0"/>
              <a:buChar char="•"/>
              <a:defRPr/>
            </a:pPr>
            <a:endParaRPr lang="en-US" altLang="en-US" sz="1600" b="0" kern="0" dirty="0">
              <a:solidFill>
                <a:schemeClr val="tx1"/>
              </a:solidFill>
              <a:latin typeface="Arial" panose="020B0604020202020204" pitchFamily="34" charset="0"/>
              <a:cs typeface="Arial" panose="020B0604020202020204" pitchFamily="34" charset="0"/>
            </a:endParaRPr>
          </a:p>
          <a:p>
            <a:pPr marL="457200" indent="-457200" algn="l">
              <a:buClr>
                <a:srgbClr val="FF0000"/>
              </a:buClr>
              <a:buFont typeface="Arial" panose="020B0604020202020204" pitchFamily="34" charset="0"/>
              <a:buChar char="•"/>
              <a:defRPr/>
            </a:pPr>
            <a:r>
              <a:rPr lang="en-US" altLang="en-US" sz="1600" b="0" kern="0" dirty="0">
                <a:solidFill>
                  <a:schemeClr val="tx1"/>
                </a:solidFill>
                <a:latin typeface="Arial" panose="020B0604020202020204" pitchFamily="34" charset="0"/>
                <a:cs typeface="Arial" panose="020B0604020202020204" pitchFamily="34" charset="0"/>
              </a:rPr>
              <a:t>Boilers &amp; Pressure Vessels will require Periodic Inspections. If the devices are covered under a Boiler Machinery Breakdown coverage, then an Insurance Inspector will conduct the periodic inspections; otherwise, a TSSA Inspector will perform the periodic. The intervals for periodics are set forth by the TSSA Code Adoption Document.</a:t>
            </a:r>
          </a:p>
          <a:p>
            <a:pPr algn="l">
              <a:defRPr/>
            </a:pPr>
            <a:endParaRPr lang="en-US" altLang="en-US" sz="1600"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pic>
        <p:nvPicPr>
          <p:cNvPr id="2" name="Recorded Sound">
            <a:hlinkClick r:id="" action="ppaction://media"/>
            <a:extLst>
              <a:ext uri="{FF2B5EF4-FFF2-40B4-BE49-F238E27FC236}">
                <a16:creationId xmlns:a16="http://schemas.microsoft.com/office/drawing/2014/main" id="{CC4DC5BC-B4A8-44E1-A1B4-277B0E51CD9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6783" y="26988"/>
            <a:ext cx="406400" cy="406400"/>
          </a:xfrm>
          <a:prstGeom prst="rect">
            <a:avLst/>
          </a:prstGeom>
        </p:spPr>
      </p:pic>
    </p:spTree>
    <p:extLst>
      <p:ext uri="{BB962C8B-B14F-4D97-AF65-F5344CB8AC3E}">
        <p14:creationId xmlns:p14="http://schemas.microsoft.com/office/powerpoint/2010/main" val="237285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924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441670" cy="954415"/>
          </a:xfrm>
        </p:spPr>
        <p:txBody>
          <a:bodyPr/>
          <a:lstStyle/>
          <a:p>
            <a:r>
              <a:rPr lang="en-CA" dirty="0"/>
              <a:t>What is needed to repair my Boilers and Pressure Vessels?</a:t>
            </a:r>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34446" y="1119344"/>
            <a:ext cx="8072438" cy="3884748"/>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marL="457200" indent="-4572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Any welded repairs to the pressure boundary of a Boiler or Pressure Vessel are required to be completed by a Certified Repair/Alteration Organization with Certification from the National Board or TSSA to complete such a Repair.</a:t>
            </a:r>
          </a:p>
          <a:p>
            <a:pPr algn="l">
              <a:defRPr/>
            </a:pPr>
            <a:endParaRPr lang="en-US" altLang="en-US" sz="1800" b="0" kern="0" dirty="0">
              <a:solidFill>
                <a:schemeClr val="tx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	NOTE: Repair Organizations shall provide proof of Certification to the 	Insurance Inspector or TSSA Inspector.</a:t>
            </a:r>
          </a:p>
          <a:p>
            <a:pPr marL="457200" indent="-457200" algn="l">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The Insurance Inspector or TSSA Inspector shall be notified by the Repair Organization prior to initiating the repair.</a:t>
            </a:r>
          </a:p>
          <a:p>
            <a:pPr marL="342900" indent="-342900" algn="l">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The Insurance Inspector or TSSA Inspector will perform inspections as required.</a:t>
            </a:r>
          </a:p>
          <a:p>
            <a:pPr algn="l">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A TSSA Report of Repair or Alteration, completed and signed by the Repair Organization and Inspector shall be maintained on file by the Owner.</a:t>
            </a:r>
          </a:p>
          <a:p>
            <a:pPr marL="457200" indent="-457200" algn="l">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pic>
        <p:nvPicPr>
          <p:cNvPr id="3" name="Recorded Sound">
            <a:hlinkClick r:id="" action="ppaction://media"/>
            <a:extLst>
              <a:ext uri="{FF2B5EF4-FFF2-40B4-BE49-F238E27FC236}">
                <a16:creationId xmlns:a16="http://schemas.microsoft.com/office/drawing/2014/main" id="{AFF09632-5FCC-45EA-9C21-BDBF6BE0274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2916" y="41384"/>
            <a:ext cx="406400" cy="406400"/>
          </a:xfrm>
          <a:prstGeom prst="rect">
            <a:avLst/>
          </a:prstGeom>
        </p:spPr>
      </p:pic>
    </p:spTree>
    <p:extLst>
      <p:ext uri="{BB962C8B-B14F-4D97-AF65-F5344CB8AC3E}">
        <p14:creationId xmlns:p14="http://schemas.microsoft.com/office/powerpoint/2010/main" val="2595803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35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441670" cy="985946"/>
          </a:xfrm>
        </p:spPr>
        <p:txBody>
          <a:bodyPr/>
          <a:lstStyle/>
          <a:p>
            <a:r>
              <a:rPr lang="en-CA" dirty="0"/>
              <a:t>What is needed to alter my Boiler or Pressure Vessels?</a:t>
            </a:r>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34446" y="1403130"/>
            <a:ext cx="8072438" cy="3376567"/>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marL="457200" indent="-4572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Any Alterations to a Boiler or Pressure Vessel is required to be completed by a Certified Alteration Organization with Certification from the National Board or TSSA to complete such an Alteration.</a:t>
            </a:r>
          </a:p>
          <a:p>
            <a:pPr algn="l">
              <a:defRPr/>
            </a:pPr>
            <a:endParaRPr lang="en-US" altLang="en-US" sz="1800" b="0" kern="0" dirty="0">
              <a:solidFill>
                <a:schemeClr val="tx1"/>
              </a:solidFill>
              <a:latin typeface="Arial" panose="020B0604020202020204" pitchFamily="34" charset="0"/>
              <a:cs typeface="Arial" panose="020B0604020202020204" pitchFamily="34" charset="0"/>
            </a:endParaRPr>
          </a:p>
          <a:p>
            <a:pPr marL="742950" lvl="1" indent="-28575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NOTE: Alteration Organizations shall provide proof of Certification to the TSSA Inspector.</a:t>
            </a:r>
          </a:p>
          <a:p>
            <a:pPr algn="l">
              <a:defRPr/>
            </a:pPr>
            <a:endParaRPr lang="en-US" altLang="en-US" sz="1800" b="0" kern="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Alterations shall be registered with TSSA BPV Engineering. An Alteration Number will be given by the TSSA.</a:t>
            </a:r>
            <a:br>
              <a:rPr lang="en-US" altLang="en-US" sz="1800" b="0" kern="0" dirty="0">
                <a:solidFill>
                  <a:schemeClr val="tx1"/>
                </a:solidFill>
                <a:latin typeface="Arial" panose="020B0604020202020204" pitchFamily="34" charset="0"/>
                <a:cs typeface="Arial" panose="020B0604020202020204" pitchFamily="34" charset="0"/>
              </a:rPr>
            </a:br>
            <a:endParaRPr lang="en-US" altLang="en-US" sz="1800" b="0" kern="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Alterations can only be inspected by a TSSA Inspector.</a:t>
            </a:r>
          </a:p>
          <a:p>
            <a:pPr algn="l">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A TSSA Report of Repair or Alteration, completed and signed by the Alteration Organization and Inspector shall be maintained on file by the Owner.</a:t>
            </a:r>
          </a:p>
          <a:p>
            <a:pPr algn="l">
              <a:defRPr/>
            </a:pPr>
            <a:endParaRPr lang="en-US" altLang="en-US" sz="1800" b="0" kern="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altLang="en-US" b="0" kern="0" dirty="0">
              <a:solidFill>
                <a:schemeClr val="tx1"/>
              </a:solidFill>
            </a:endParaRPr>
          </a:p>
        </p:txBody>
      </p:sp>
      <p:pic>
        <p:nvPicPr>
          <p:cNvPr id="2" name="Recorded Sound">
            <a:hlinkClick r:id="" action="ppaction://media"/>
            <a:extLst>
              <a:ext uri="{FF2B5EF4-FFF2-40B4-BE49-F238E27FC236}">
                <a16:creationId xmlns:a16="http://schemas.microsoft.com/office/drawing/2014/main" id="{00CA17A8-492C-4CB7-9B95-C8F9A3C3EE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2916" y="66785"/>
            <a:ext cx="406400" cy="406400"/>
          </a:xfrm>
          <a:prstGeom prst="rect">
            <a:avLst/>
          </a:prstGeom>
        </p:spPr>
      </p:pic>
    </p:spTree>
    <p:extLst>
      <p:ext uri="{BB962C8B-B14F-4D97-AF65-F5344CB8AC3E}">
        <p14:creationId xmlns:p14="http://schemas.microsoft.com/office/powerpoint/2010/main" val="7755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27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441670" cy="439737"/>
          </a:xfrm>
        </p:spPr>
        <p:txBody>
          <a:bodyPr/>
          <a:lstStyle/>
          <a:p>
            <a:r>
              <a:rPr lang="en-CA" dirty="0"/>
              <a:t>What is needed to install new piping systems?</a:t>
            </a:r>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34446" y="1103422"/>
            <a:ext cx="8072438" cy="280897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marL="342900" indent="-34290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New Piping Systems are required to be registered with TSSA BPV Engineering.</a:t>
            </a:r>
          </a:p>
          <a:p>
            <a:pPr marL="342900" indent="-34290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Clr>
                <a:srgbClr val="FF0000"/>
              </a:buClr>
              <a:buFont typeface="Arial" panose="020B0604020202020204" pitchFamily="34" charset="0"/>
              <a:buChar char="•"/>
              <a:defRPr/>
            </a:pPr>
            <a:r>
              <a:rPr lang="en-CA" altLang="en-US" sz="1800" b="0" kern="0" dirty="0">
                <a:solidFill>
                  <a:schemeClr val="tx1"/>
                </a:solidFill>
                <a:latin typeface="Arial" panose="020B0604020202020204" pitchFamily="34" charset="0"/>
                <a:cs typeface="Arial" panose="020B0604020202020204" pitchFamily="34" charset="0"/>
              </a:rPr>
              <a:t>Companies installing piping are required to have a Certificate of Authorization from TSSA or another Canadian jurisdiction.</a:t>
            </a:r>
          </a:p>
          <a:p>
            <a:pPr marL="342900" indent="-34290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Piping Systems are required to be inspected by a TSSA Inspector, prior to being put in service.</a:t>
            </a:r>
          </a:p>
          <a:p>
            <a:pPr marL="342900" indent="-34290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The TSSA Inspector shall be contacted prior to initiation of work to ensure all requirements are addressed.</a:t>
            </a:r>
          </a:p>
          <a:p>
            <a:pPr marL="457200" indent="-457200" algn="l">
              <a:buFont typeface="Arial" panose="020B0604020202020204" pitchFamily="34" charset="0"/>
              <a:buChar char="•"/>
              <a:defRPr/>
            </a:pPr>
            <a:endParaRPr lang="en-US" altLang="en-US" b="0" kern="0" dirty="0">
              <a:solidFill>
                <a:schemeClr val="tx1"/>
              </a:solidFill>
            </a:endParaRPr>
          </a:p>
        </p:txBody>
      </p:sp>
      <p:pic>
        <p:nvPicPr>
          <p:cNvPr id="3" name="Recorded Sound">
            <a:hlinkClick r:id="" action="ppaction://media"/>
            <a:extLst>
              <a:ext uri="{FF2B5EF4-FFF2-40B4-BE49-F238E27FC236}">
                <a16:creationId xmlns:a16="http://schemas.microsoft.com/office/drawing/2014/main" id="{97CF35D5-7872-4A9F-B920-11B8D128429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2916" y="41384"/>
            <a:ext cx="406400" cy="406400"/>
          </a:xfrm>
          <a:prstGeom prst="rect">
            <a:avLst/>
          </a:prstGeom>
        </p:spPr>
      </p:pic>
    </p:spTree>
    <p:extLst>
      <p:ext uri="{BB962C8B-B14F-4D97-AF65-F5344CB8AC3E}">
        <p14:creationId xmlns:p14="http://schemas.microsoft.com/office/powerpoint/2010/main" val="256072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9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441670" cy="1001712"/>
          </a:xfrm>
        </p:spPr>
        <p:txBody>
          <a:bodyPr/>
          <a:lstStyle/>
          <a:p>
            <a:r>
              <a:rPr lang="en-CA" dirty="0"/>
              <a:t>What is needed to work on existing piping systems?</a:t>
            </a:r>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34446" y="1369629"/>
            <a:ext cx="8072438" cy="2738026"/>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marL="342900" indent="-34290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Definition of Repair:</a:t>
            </a:r>
          </a:p>
          <a:p>
            <a:pPr marL="800100" lvl="1" indent="-342900" algn="l">
              <a:buClr>
                <a:srgbClr val="FF0000"/>
              </a:buClr>
              <a:buFont typeface="Arial" panose="020B0604020202020204" pitchFamily="34" charset="0"/>
              <a:buChar char="•"/>
              <a:defRPr/>
            </a:pPr>
            <a:r>
              <a:rPr lang="en-CA" altLang="en-US" sz="1800" b="0" kern="0" dirty="0">
                <a:solidFill>
                  <a:schemeClr val="tx1"/>
                </a:solidFill>
                <a:latin typeface="Arial" panose="020B0604020202020204" pitchFamily="34" charset="0"/>
                <a:cs typeface="Arial" panose="020B0604020202020204" pitchFamily="34" charset="0"/>
              </a:rPr>
              <a:t>Repairs include any work that is required to restore equipment to a safe operating condition that does not deviate from the original design. Like for like components.</a:t>
            </a:r>
          </a:p>
          <a:p>
            <a:pPr lvl="1" algn="l">
              <a:buClr>
                <a:srgbClr val="FF0000"/>
              </a:buCl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The TSSA Inspector shall be contacted prior to initiation of work to ensure all requirements are addressed.</a:t>
            </a:r>
          </a:p>
          <a:p>
            <a:pPr marL="342900" indent="-34290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Piping Repairs will need to match the “as built” condition.  </a:t>
            </a:r>
          </a:p>
          <a:p>
            <a:pPr algn="l">
              <a:buClr>
                <a:srgbClr val="FF0000"/>
              </a:buClr>
              <a:defRPr/>
            </a:pPr>
            <a:endParaRPr lang="en-US" altLang="en-US" sz="1800" b="0" kern="0" dirty="0">
              <a:solidFill>
                <a:schemeClr val="tx1"/>
              </a:solidFill>
              <a:latin typeface="Arial" panose="020B0604020202020204" pitchFamily="34" charset="0"/>
              <a:cs typeface="Arial" panose="020B0604020202020204" pitchFamily="34" charset="0"/>
            </a:endParaRPr>
          </a:p>
          <a:p>
            <a:pPr marL="342900" indent="-342900" algn="l">
              <a:buClr>
                <a:srgbClr val="FF0000"/>
              </a:buClr>
              <a:buFont typeface="Arial" panose="020B0604020202020204" pitchFamily="34" charset="0"/>
              <a:buChar char="•"/>
              <a:defRPr/>
            </a:pPr>
            <a:r>
              <a:rPr lang="en-US" altLang="en-US" sz="1800" b="0" kern="0" dirty="0">
                <a:solidFill>
                  <a:schemeClr val="tx1"/>
                </a:solidFill>
                <a:latin typeface="Arial" panose="020B0604020202020204" pitchFamily="34" charset="0"/>
                <a:cs typeface="Arial" panose="020B0604020202020204" pitchFamily="34" charset="0"/>
              </a:rPr>
              <a:t>Repairs to Piping Systems are required to be inspected by a TSSA Inspector, prior to putting the equipment back in service.</a:t>
            </a:r>
          </a:p>
          <a:p>
            <a:pPr marL="342900" indent="-342900" algn="l">
              <a:buClr>
                <a:srgbClr val="FF0000"/>
              </a:buClr>
              <a:buFont typeface="Arial" panose="020B0604020202020204" pitchFamily="34" charset="0"/>
              <a:buChar char="•"/>
              <a:defRPr/>
            </a:pPr>
            <a:endParaRPr lang="en-US" altLang="en-US" sz="1800" b="0" kern="0" dirty="0">
              <a:solidFill>
                <a:schemeClr val="tx1"/>
              </a:solidFill>
              <a:latin typeface="Arial" panose="020B0604020202020204" pitchFamily="34" charset="0"/>
              <a:cs typeface="Arial" panose="020B0604020202020204" pitchFamily="34" charset="0"/>
            </a:endParaRPr>
          </a:p>
          <a:p>
            <a:pPr marL="457200" indent="-457200" algn="l">
              <a:buFont typeface="Arial" panose="020B0604020202020204" pitchFamily="34" charset="0"/>
              <a:buChar char="•"/>
              <a:defRPr/>
            </a:pPr>
            <a:endParaRPr lang="en-US" altLang="en-US" b="0" kern="0" dirty="0">
              <a:solidFill>
                <a:schemeClr val="tx1"/>
              </a:solidFill>
            </a:endParaRPr>
          </a:p>
        </p:txBody>
      </p:sp>
      <p:pic>
        <p:nvPicPr>
          <p:cNvPr id="2" name="Recorded Sound">
            <a:hlinkClick r:id="" action="ppaction://media"/>
            <a:extLst>
              <a:ext uri="{FF2B5EF4-FFF2-40B4-BE49-F238E27FC236}">
                <a16:creationId xmlns:a16="http://schemas.microsoft.com/office/drawing/2014/main" id="{2E2E79EF-1376-4D0B-9631-56C9907AED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672916" y="25619"/>
            <a:ext cx="406400" cy="406400"/>
          </a:xfrm>
          <a:prstGeom prst="rect">
            <a:avLst/>
          </a:prstGeom>
        </p:spPr>
      </p:pic>
    </p:spTree>
    <p:extLst>
      <p:ext uri="{BB962C8B-B14F-4D97-AF65-F5344CB8AC3E}">
        <p14:creationId xmlns:p14="http://schemas.microsoft.com/office/powerpoint/2010/main" val="71720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2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441670" cy="946533"/>
          </a:xfrm>
        </p:spPr>
        <p:txBody>
          <a:bodyPr/>
          <a:lstStyle/>
          <a:p>
            <a:r>
              <a:rPr lang="en-CA" dirty="0"/>
              <a:t>What is needed to add or modify a piping system?</a:t>
            </a:r>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34446" y="2095500"/>
            <a:ext cx="8072438" cy="429154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sp>
        <p:nvSpPr>
          <p:cNvPr id="3" name="Rectangle 2">
            <a:extLst>
              <a:ext uri="{FF2B5EF4-FFF2-40B4-BE49-F238E27FC236}">
                <a16:creationId xmlns:a16="http://schemas.microsoft.com/office/drawing/2014/main" id="{44429962-2D9F-4DDE-A94E-F50BDCDAF42A}"/>
              </a:ext>
            </a:extLst>
          </p:cNvPr>
          <p:cNvSpPr/>
          <p:nvPr/>
        </p:nvSpPr>
        <p:spPr>
          <a:xfrm>
            <a:off x="468312" y="1085674"/>
            <a:ext cx="7951787" cy="3693319"/>
          </a:xfrm>
          <a:prstGeom prst="rect">
            <a:avLst/>
          </a:prstGeom>
        </p:spPr>
        <p:txBody>
          <a:bodyPr wrap="square">
            <a:spAutoFit/>
          </a:bodyPr>
          <a:lstStyle/>
          <a:p>
            <a:pPr marL="342900" indent="-342900">
              <a:buClr>
                <a:srgbClr val="FF0000"/>
              </a:buClr>
              <a:buFont typeface="Arial" panose="020B0604020202020204" pitchFamily="34" charset="0"/>
              <a:buChar char="•"/>
              <a:defRPr/>
            </a:pPr>
            <a:r>
              <a:rPr lang="en-US" altLang="en-US" kern="0" dirty="0">
                <a:latin typeface="Arial" panose="020B0604020202020204" pitchFamily="34" charset="0"/>
                <a:cs typeface="Arial" panose="020B0604020202020204" pitchFamily="34" charset="0"/>
              </a:rPr>
              <a:t>Definition of Alteration:</a:t>
            </a:r>
          </a:p>
          <a:p>
            <a:pPr marL="800100" lvl="1" indent="-342900">
              <a:buClr>
                <a:srgbClr val="FF0000"/>
              </a:buClr>
              <a:buFont typeface="Arial" panose="020B0604020202020204" pitchFamily="34" charset="0"/>
              <a:buChar char="•"/>
              <a:defRPr/>
            </a:pPr>
            <a:r>
              <a:rPr lang="en-CA" altLang="en-US" kern="0" dirty="0">
                <a:latin typeface="Arial" panose="020B0604020202020204" pitchFamily="34" charset="0"/>
                <a:cs typeface="Arial" panose="020B0604020202020204" pitchFamily="34" charset="0"/>
              </a:rPr>
              <a:t>Alterations are any changes that deviate from the original design and require design calculations that could affect pressure-containing capability. </a:t>
            </a:r>
          </a:p>
          <a:p>
            <a:pPr marL="800100" lvl="1" indent="-342900">
              <a:buClr>
                <a:srgbClr val="FF0000"/>
              </a:buClr>
              <a:buFont typeface="Arial" panose="020B0604020202020204" pitchFamily="34" charset="0"/>
              <a:buChar char="•"/>
              <a:defRPr/>
            </a:pPr>
            <a:endParaRPr lang="en-US" altLang="en-US" kern="0" dirty="0">
              <a:latin typeface="Arial" panose="020B0604020202020204" pitchFamily="34" charset="0"/>
              <a:cs typeface="Arial" panose="020B0604020202020204" pitchFamily="34" charset="0"/>
            </a:endParaRPr>
          </a:p>
          <a:p>
            <a:pPr marL="342900" indent="-342900">
              <a:buClr>
                <a:srgbClr val="FF0000"/>
              </a:buClr>
              <a:buFont typeface="Arial" panose="020B0604020202020204" pitchFamily="34" charset="0"/>
              <a:buChar char="•"/>
              <a:defRPr/>
            </a:pPr>
            <a:r>
              <a:rPr lang="en-US" altLang="en-US" kern="0" dirty="0">
                <a:latin typeface="Arial" panose="020B0604020202020204" pitchFamily="34" charset="0"/>
                <a:cs typeface="Arial" panose="020B0604020202020204" pitchFamily="34" charset="0"/>
              </a:rPr>
              <a:t>Alterations to Piping Systems are required to be registered with TSSA BPV Engineering.</a:t>
            </a:r>
          </a:p>
          <a:p>
            <a:pPr marL="342900" indent="-342900">
              <a:buClr>
                <a:srgbClr val="FF0000"/>
              </a:buClr>
              <a:buFont typeface="Arial" panose="020B0604020202020204" pitchFamily="34" charset="0"/>
              <a:buChar char="•"/>
              <a:defRPr/>
            </a:pPr>
            <a:r>
              <a:rPr lang="en-CA" altLang="en-US" kern="0" dirty="0">
                <a:latin typeface="Arial" panose="020B0604020202020204" pitchFamily="34" charset="0"/>
                <a:cs typeface="Arial" panose="020B0604020202020204" pitchFamily="34" charset="0"/>
              </a:rPr>
              <a:t>Companies installing piping are required to have a Certificate of Authorization from TSSA or another Canadian jurisdiction.</a:t>
            </a:r>
          </a:p>
          <a:p>
            <a:pPr marL="342900" indent="-342900">
              <a:buClr>
                <a:srgbClr val="FF0000"/>
              </a:buClr>
              <a:buFont typeface="Arial" panose="020B0604020202020204" pitchFamily="34" charset="0"/>
              <a:buChar char="•"/>
              <a:defRPr/>
            </a:pPr>
            <a:r>
              <a:rPr lang="en-US" altLang="en-US" kern="0" dirty="0">
                <a:latin typeface="Arial" panose="020B0604020202020204" pitchFamily="34" charset="0"/>
                <a:cs typeface="Arial" panose="020B0604020202020204" pitchFamily="34" charset="0"/>
              </a:rPr>
              <a:t>Piping Systems are required to be inspected by a TSSA Inspector, prior to being put in service.</a:t>
            </a:r>
          </a:p>
          <a:p>
            <a:pPr marL="342900" indent="-342900">
              <a:buClr>
                <a:srgbClr val="FF0000"/>
              </a:buClr>
              <a:buFont typeface="Arial" panose="020B0604020202020204" pitchFamily="34" charset="0"/>
              <a:buChar char="•"/>
              <a:defRPr/>
            </a:pPr>
            <a:r>
              <a:rPr lang="en-US" altLang="en-US" kern="0" dirty="0">
                <a:latin typeface="Arial" panose="020B0604020202020204" pitchFamily="34" charset="0"/>
                <a:cs typeface="Arial" panose="020B0604020202020204" pitchFamily="34" charset="0"/>
              </a:rPr>
              <a:t>The TSSA Inspector shall be contacted prior to initiation of work to ensure all requirements are addressed.</a:t>
            </a:r>
          </a:p>
        </p:txBody>
      </p:sp>
    </p:spTree>
    <p:extLst>
      <p:ext uri="{BB962C8B-B14F-4D97-AF65-F5344CB8AC3E}">
        <p14:creationId xmlns:p14="http://schemas.microsoft.com/office/powerpoint/2010/main" val="2382164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CAA398-93DA-416A-BB0F-24CD8664F813}"/>
              </a:ext>
            </a:extLst>
          </p:cNvPr>
          <p:cNvPicPr>
            <a:picLocks noChangeAspect="1"/>
          </p:cNvPicPr>
          <p:nvPr/>
        </p:nvPicPr>
        <p:blipFill>
          <a:blip r:embed="rId2">
            <a:alphaModFix amt="38000"/>
          </a:blip>
          <a:stretch>
            <a:fillRect/>
          </a:stretch>
        </p:blipFill>
        <p:spPr>
          <a:xfrm>
            <a:off x="1463040" y="802819"/>
            <a:ext cx="5497129" cy="2850493"/>
          </a:xfrm>
          <a:prstGeom prst="rect">
            <a:avLst/>
          </a:prstGeom>
        </p:spPr>
      </p:pic>
      <p:sp>
        <p:nvSpPr>
          <p:cNvPr id="13" name="Rectangle 2">
            <a:extLst>
              <a:ext uri="{FF2B5EF4-FFF2-40B4-BE49-F238E27FC236}">
                <a16:creationId xmlns:a16="http://schemas.microsoft.com/office/drawing/2014/main" id="{72E0BB4D-B197-4163-A339-D81DE91513C1}"/>
              </a:ext>
            </a:extLst>
          </p:cNvPr>
          <p:cNvSpPr txBox="1">
            <a:spLocks noChangeArrowheads="1"/>
          </p:cNvSpPr>
          <p:nvPr/>
        </p:nvSpPr>
        <p:spPr>
          <a:xfrm>
            <a:off x="754380" y="583407"/>
            <a:ext cx="7166610" cy="3045936"/>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600" dirty="0">
                <a:solidFill>
                  <a:srgbClr val="FF0000"/>
                </a:solidFill>
                <a:latin typeface="Arial" panose="020B0604020202020204" pitchFamily="34" charset="0"/>
                <a:cs typeface="Arial" panose="020B0604020202020204" pitchFamily="34" charset="0"/>
              </a:rPr>
              <a:t>SECTION 4</a:t>
            </a:r>
            <a:br>
              <a:rPr lang="en-US" altLang="en-US" sz="4800" dirty="0">
                <a:latin typeface="Arial" panose="020B0604020202020204" pitchFamily="34" charset="0"/>
                <a:cs typeface="Arial" panose="020B0604020202020204" pitchFamily="34" charset="0"/>
              </a:rPr>
            </a:br>
            <a:r>
              <a:rPr lang="en-US" altLang="en-US" sz="4800" dirty="0">
                <a:latin typeface="Arial" panose="020B0604020202020204" pitchFamily="34" charset="0"/>
                <a:cs typeface="Arial" panose="020B0604020202020204" pitchFamily="34" charset="0"/>
              </a:rPr>
              <a:t>REGULATORY HIERARCHY</a:t>
            </a:r>
          </a:p>
        </p:txBody>
      </p:sp>
    </p:spTree>
    <p:extLst>
      <p:ext uri="{BB962C8B-B14F-4D97-AF65-F5344CB8AC3E}">
        <p14:creationId xmlns:p14="http://schemas.microsoft.com/office/powerpoint/2010/main" val="36331928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874654" cy="439737"/>
          </a:xfrm>
        </p:spPr>
        <p:txBody>
          <a:bodyPr/>
          <a:lstStyle/>
          <a:p>
            <a:r>
              <a:rPr lang="en-CA" dirty="0"/>
              <a:t>HIERARCHY OF </a:t>
            </a:r>
            <a:r>
              <a:rPr lang="en-US" altLang="en-US" dirty="0">
                <a:solidFill>
                  <a:schemeClr val="tx1"/>
                </a:solidFill>
              </a:rPr>
              <a:t>REGULATORY REQUIREMENTS</a:t>
            </a:r>
            <a:endParaRPr lang="en-CA" dirty="0"/>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589757" y="1874044"/>
            <a:ext cx="8072438" cy="2897854"/>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pic>
        <p:nvPicPr>
          <p:cNvPr id="2" name="Picture 1">
            <a:extLst>
              <a:ext uri="{FF2B5EF4-FFF2-40B4-BE49-F238E27FC236}">
                <a16:creationId xmlns:a16="http://schemas.microsoft.com/office/drawing/2014/main" id="{6E17FB95-991B-4651-8B8E-CE0564C1EEB0}"/>
              </a:ext>
            </a:extLst>
          </p:cNvPr>
          <p:cNvPicPr>
            <a:picLocks noChangeAspect="1"/>
          </p:cNvPicPr>
          <p:nvPr/>
        </p:nvPicPr>
        <p:blipFill>
          <a:blip r:embed="rId3"/>
          <a:stretch>
            <a:fillRect/>
          </a:stretch>
        </p:blipFill>
        <p:spPr>
          <a:xfrm>
            <a:off x="2163677" y="577057"/>
            <a:ext cx="4816646" cy="4376691"/>
          </a:xfrm>
          <a:prstGeom prst="rect">
            <a:avLst/>
          </a:prstGeom>
        </p:spPr>
      </p:pic>
    </p:spTree>
    <p:extLst>
      <p:ext uri="{BB962C8B-B14F-4D97-AF65-F5344CB8AC3E}">
        <p14:creationId xmlns:p14="http://schemas.microsoft.com/office/powerpoint/2010/main" val="22280068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DA1622A-80A9-4B2D-8BB9-4E125B6A2B4E}"/>
              </a:ext>
            </a:extLst>
          </p:cNvPr>
          <p:cNvSpPr>
            <a:spLocks noGrp="1"/>
          </p:cNvSpPr>
          <p:nvPr>
            <p:ph type="body" sz="quarter" idx="27"/>
          </p:nvPr>
        </p:nvSpPr>
        <p:spPr>
          <a:xfrm>
            <a:off x="468312" y="230188"/>
            <a:ext cx="7858391" cy="439737"/>
          </a:xfrm>
        </p:spPr>
        <p:txBody>
          <a:bodyPr/>
          <a:lstStyle/>
          <a:p>
            <a:r>
              <a:rPr lang="en-CA" dirty="0"/>
              <a:t>Description of various regulatory documents</a:t>
            </a:r>
          </a:p>
        </p:txBody>
      </p:sp>
      <p:graphicFrame>
        <p:nvGraphicFramePr>
          <p:cNvPr id="5" name="Diagram 4">
            <a:extLst>
              <a:ext uri="{FF2B5EF4-FFF2-40B4-BE49-F238E27FC236}">
                <a16:creationId xmlns:a16="http://schemas.microsoft.com/office/drawing/2014/main" id="{6184D13B-17A0-44A6-9750-E18F5882B9E8}"/>
              </a:ext>
            </a:extLst>
          </p:cNvPr>
          <p:cNvGraphicFramePr/>
          <p:nvPr>
            <p:extLst>
              <p:ext uri="{D42A27DB-BD31-4B8C-83A1-F6EECF244321}">
                <p14:modId xmlns:p14="http://schemas.microsoft.com/office/powerpoint/2010/main" val="3738873146"/>
              </p:ext>
            </p:extLst>
          </p:nvPr>
        </p:nvGraphicFramePr>
        <p:xfrm>
          <a:off x="323681" y="841644"/>
          <a:ext cx="8585650" cy="3996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95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1019669" y="215615"/>
            <a:ext cx="6968137" cy="495758"/>
          </a:xfrm>
        </p:spPr>
        <p:txBody>
          <a:bodyPr/>
          <a:lstStyle/>
          <a:p>
            <a:r>
              <a:rPr lang="en-CA" dirty="0"/>
              <a:t>GENERAL INFORMATION: DISCLAIMER</a:t>
            </a:r>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2" name="Rectangle 1">
            <a:extLst>
              <a:ext uri="{FF2B5EF4-FFF2-40B4-BE49-F238E27FC236}">
                <a16:creationId xmlns:a16="http://schemas.microsoft.com/office/drawing/2014/main" id="{8B562F3A-7F20-48B3-B725-E010003D1C86}"/>
              </a:ext>
            </a:extLst>
          </p:cNvPr>
          <p:cNvSpPr/>
          <p:nvPr/>
        </p:nvSpPr>
        <p:spPr>
          <a:xfrm>
            <a:off x="669542" y="846465"/>
            <a:ext cx="7668392" cy="3693319"/>
          </a:xfrm>
          <a:prstGeom prst="rect">
            <a:avLst/>
          </a:prstGeom>
        </p:spPr>
        <p:txBody>
          <a:bodyPr wrap="square">
            <a:spAutoFit/>
          </a:bodyPr>
          <a:lstStyle/>
          <a:p>
            <a:pPr algn="just"/>
            <a:r>
              <a:rPr lang="en-US" altLang="en-US" dirty="0"/>
              <a:t>This presentation is intended to provide guidance to individuals in the Agricultural industry that own/operate Boilers, Pressure Vessels and Pressure Piping. While efforts have been made to present current, accurate and pertinent information, this presentation is not intended to be a complete reference manual for guiding the actions of individuals working on issues relating to Boiler, Pressure Vessel and Pressure Piping Code compliance. Before applying the information in this presentation, users must weigh its applicability against the particular and unique circumstances of each situation, as well as any other relevant policies or guidelines including the CSA B51 Boiler, Pressure Vessel and Pressure Piping Code and its referenced Codes and Standards, including NBIC.  TSSA is not responsible for any actions or omissions by users of this manual, or for the use of or reliance on the information contained in this presentation, or for errors or omissions relating to the contents of this presentation.</a:t>
            </a:r>
          </a:p>
        </p:txBody>
      </p:sp>
    </p:spTree>
    <p:extLst>
      <p:ext uri="{BB962C8B-B14F-4D97-AF65-F5344CB8AC3E}">
        <p14:creationId xmlns:p14="http://schemas.microsoft.com/office/powerpoint/2010/main" val="1147870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396346" y="270027"/>
            <a:ext cx="8874654" cy="439737"/>
          </a:xfrm>
        </p:spPr>
        <p:txBody>
          <a:bodyPr/>
          <a:lstStyle/>
          <a:p>
            <a:r>
              <a:rPr lang="en-US" dirty="0">
                <a:solidFill>
                  <a:schemeClr val="tx1"/>
                </a:solidFill>
              </a:rPr>
              <a:t>RESPONSIBILITIES</a:t>
            </a:r>
            <a:endParaRPr lang="en-CA" dirty="0"/>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68313" y="581025"/>
            <a:ext cx="8072438" cy="429154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sp>
        <p:nvSpPr>
          <p:cNvPr id="9" name="Rectangle 3">
            <a:extLst>
              <a:ext uri="{FF2B5EF4-FFF2-40B4-BE49-F238E27FC236}">
                <a16:creationId xmlns:a16="http://schemas.microsoft.com/office/drawing/2014/main" id="{7167C8DE-C680-417D-9F82-AD9624AEC3A0}"/>
              </a:ext>
            </a:extLst>
          </p:cNvPr>
          <p:cNvSpPr txBox="1">
            <a:spLocks noChangeArrowheads="1"/>
          </p:cNvSpPr>
          <p:nvPr/>
        </p:nvSpPr>
        <p:spPr>
          <a:xfrm>
            <a:off x="396346" y="859668"/>
            <a:ext cx="8327571" cy="3898449"/>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1800" b="1" dirty="0">
                <a:solidFill>
                  <a:srgbClr val="FF0000"/>
                </a:solidFill>
              </a:rPr>
              <a:t>DESIGN</a:t>
            </a:r>
          </a:p>
          <a:p>
            <a:pPr>
              <a:lnSpc>
                <a:spcPct val="90000"/>
              </a:lnSpc>
              <a:buClr>
                <a:srgbClr val="FF0000"/>
              </a:buClr>
              <a:buFont typeface="Symbol" panose="05050102010706020507" pitchFamily="18" charset="2"/>
              <a:buChar char="·"/>
            </a:pPr>
            <a:r>
              <a:rPr lang="en-US" altLang="en-US" sz="1800" b="1" dirty="0"/>
              <a:t>Owners are responsible for purchasing equipment that have CRNs, this ensures the design was reviewed by TSSA. </a:t>
            </a:r>
          </a:p>
          <a:p>
            <a:pPr>
              <a:lnSpc>
                <a:spcPct val="90000"/>
              </a:lnSpc>
              <a:buClr>
                <a:srgbClr val="FF0000"/>
              </a:buClr>
              <a:buFont typeface="Symbol" panose="05050102010706020507" pitchFamily="18" charset="2"/>
              <a:buChar char="·"/>
            </a:pPr>
            <a:endParaRPr lang="en-US" altLang="en-US" sz="1800" dirty="0"/>
          </a:p>
          <a:p>
            <a:pPr>
              <a:lnSpc>
                <a:spcPct val="90000"/>
              </a:lnSpc>
              <a:buClr>
                <a:srgbClr val="FF0000"/>
              </a:buClr>
              <a:buFont typeface="Symbol" panose="05050102010706020507" pitchFamily="18" charset="2"/>
              <a:buChar char="·"/>
            </a:pPr>
            <a:r>
              <a:rPr lang="en-US" altLang="en-US" sz="1800" dirty="0"/>
              <a:t>Manufacturers and contractors are typically the groups that register designs of pressure equipment with TSSA.</a:t>
            </a:r>
          </a:p>
          <a:p>
            <a:pPr>
              <a:lnSpc>
                <a:spcPct val="90000"/>
              </a:lnSpc>
              <a:buClr>
                <a:srgbClr val="FF0000"/>
              </a:buClr>
              <a:buFont typeface="Symbol" panose="05050102010706020507" pitchFamily="18" charset="2"/>
              <a:buChar char="·"/>
            </a:pPr>
            <a:endParaRPr lang="en-US" altLang="en-US" sz="1800" dirty="0"/>
          </a:p>
          <a:p>
            <a:pPr>
              <a:lnSpc>
                <a:spcPct val="90000"/>
              </a:lnSpc>
              <a:buClr>
                <a:srgbClr val="FF0000"/>
              </a:buClr>
              <a:buFont typeface="Symbol" panose="05050102010706020507" pitchFamily="18" charset="2"/>
              <a:buChar char="·"/>
            </a:pPr>
            <a:r>
              <a:rPr lang="en-US" altLang="en-US" sz="1800" dirty="0"/>
              <a:t>TSSA conducts an independent design review for code compliance.</a:t>
            </a:r>
          </a:p>
          <a:p>
            <a:pPr>
              <a:lnSpc>
                <a:spcPct val="90000"/>
              </a:lnSpc>
              <a:buClr>
                <a:srgbClr val="FF0000"/>
              </a:buClr>
              <a:buFont typeface="Symbol" panose="05050102010706020507" pitchFamily="18" charset="2"/>
              <a:buChar char="·"/>
            </a:pPr>
            <a:endParaRPr lang="en-US" altLang="en-US" sz="1800" dirty="0"/>
          </a:p>
          <a:p>
            <a:pPr>
              <a:lnSpc>
                <a:spcPct val="90000"/>
              </a:lnSpc>
              <a:buClr>
                <a:srgbClr val="FF0000"/>
              </a:buClr>
              <a:buFont typeface="Symbol" panose="05050102010706020507" pitchFamily="18" charset="2"/>
              <a:buChar char="·"/>
            </a:pPr>
            <a:r>
              <a:rPr lang="en-US" altLang="en-US" sz="1800" dirty="0"/>
              <a:t>The boiler, pressure vessel, fitting and piping designs are required to be registered before fabrication or installation.</a:t>
            </a:r>
          </a:p>
        </p:txBody>
      </p:sp>
    </p:spTree>
    <p:extLst>
      <p:ext uri="{BB962C8B-B14F-4D97-AF65-F5344CB8AC3E}">
        <p14:creationId xmlns:p14="http://schemas.microsoft.com/office/powerpoint/2010/main" val="2294531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874654" cy="439737"/>
          </a:xfrm>
        </p:spPr>
        <p:txBody>
          <a:bodyPr/>
          <a:lstStyle/>
          <a:p>
            <a:r>
              <a:rPr lang="en-US" altLang="en-US" dirty="0">
                <a:solidFill>
                  <a:schemeClr val="tx1"/>
                </a:solidFill>
              </a:rPr>
              <a:t>RESPONSIBILITIES</a:t>
            </a:r>
          </a:p>
          <a:p>
            <a:endParaRPr lang="en-CA" dirty="0"/>
          </a:p>
        </p:txBody>
      </p:sp>
      <p:sp>
        <p:nvSpPr>
          <p:cNvPr id="8" name="Rectangle 3">
            <a:extLst>
              <a:ext uri="{FF2B5EF4-FFF2-40B4-BE49-F238E27FC236}">
                <a16:creationId xmlns:a16="http://schemas.microsoft.com/office/drawing/2014/main" id="{C0A7B16B-67F4-4A1D-9FB2-33EE084FE705}"/>
              </a:ext>
            </a:extLst>
          </p:cNvPr>
          <p:cNvSpPr txBox="1">
            <a:spLocks noChangeArrowheads="1"/>
          </p:cNvSpPr>
          <p:nvPr/>
        </p:nvSpPr>
        <p:spPr>
          <a:xfrm>
            <a:off x="484414" y="722376"/>
            <a:ext cx="8262257" cy="4279836"/>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buNone/>
            </a:pPr>
            <a:r>
              <a:rPr lang="en-US" altLang="en-US" sz="1800" b="1" dirty="0">
                <a:solidFill>
                  <a:srgbClr val="FF0000"/>
                </a:solidFill>
              </a:rPr>
              <a:t>FABRICATION AND INSTALLATION</a:t>
            </a:r>
            <a:br>
              <a:rPr lang="en-US" altLang="en-US" sz="1800" b="1" dirty="0">
                <a:solidFill>
                  <a:srgbClr val="FF0000"/>
                </a:solidFill>
              </a:rPr>
            </a:br>
            <a:endParaRPr lang="en-US" altLang="en-US" sz="1800" b="1" dirty="0">
              <a:solidFill>
                <a:srgbClr val="FF0000"/>
              </a:solidFill>
            </a:endParaRPr>
          </a:p>
          <a:p>
            <a:pPr marL="358775" lvl="1" indent="-358775">
              <a:lnSpc>
                <a:spcPct val="90000"/>
              </a:lnSpc>
              <a:buClr>
                <a:srgbClr val="FF0000"/>
              </a:buClr>
              <a:buFont typeface="Symbol" panose="05050102010706020507" pitchFamily="18" charset="2"/>
              <a:buChar char="·"/>
            </a:pPr>
            <a:r>
              <a:rPr lang="en-US" altLang="en-US" sz="1800" b="1" dirty="0">
                <a:latin typeface="Arial" panose="020B0604020202020204" pitchFamily="34" charset="0"/>
                <a:cs typeface="Arial" panose="020B0604020202020204" pitchFamily="34" charset="0"/>
              </a:rPr>
              <a:t>Owners and users are responsible for contacting TSSA prior to installation of equipment to arrange inspections.</a:t>
            </a:r>
          </a:p>
          <a:p>
            <a:pPr marL="358775" lvl="1" indent="-358775">
              <a:lnSpc>
                <a:spcPct val="90000"/>
              </a:lnSpc>
              <a:buClr>
                <a:srgbClr val="FF0000"/>
              </a:buClr>
              <a:buFont typeface="Symbol" panose="05050102010706020507" pitchFamily="18" charset="2"/>
              <a:buChar char="·"/>
            </a:pPr>
            <a:endParaRPr lang="en-US" altLang="en-US" sz="1800" dirty="0">
              <a:latin typeface="Arial" panose="020B0604020202020204" pitchFamily="34" charset="0"/>
              <a:cs typeface="Arial" panose="020B0604020202020204" pitchFamily="34" charset="0"/>
            </a:endParaRPr>
          </a:p>
          <a:p>
            <a:pPr marL="358775" lvl="1" indent="-358775">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Manufacturers and contractors are responsible for contacting TSSA prior to starting fabrication.</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358775" lvl="1" indent="-358775">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For new equipment, we inspect boilers and pressure vessels during fabrication process.</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358775" lvl="1" indent="-358775">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TSSA also inspects piping installations during construction</a:t>
            </a:r>
          </a:p>
          <a:p>
            <a:pPr marL="358775" lvl="1" indent="-358775">
              <a:lnSpc>
                <a:spcPct val="90000"/>
              </a:lnSpc>
              <a:buClr>
                <a:srgbClr val="FF0000"/>
              </a:buClr>
              <a:buFont typeface="Symbol" panose="05050102010706020507" pitchFamily="18" charset="2"/>
              <a:buChar char="·"/>
            </a:pPr>
            <a:endParaRPr lang="en-US" altLang="en-US" sz="1800" dirty="0">
              <a:latin typeface="Arial" panose="020B0604020202020204" pitchFamily="34" charset="0"/>
              <a:cs typeface="Arial" panose="020B0604020202020204" pitchFamily="34" charset="0"/>
            </a:endParaRPr>
          </a:p>
          <a:p>
            <a:pPr marL="358775" lvl="1" indent="-358775">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Owners can find Authorized contractors by visiting our site: </a:t>
            </a:r>
          </a:p>
          <a:p>
            <a:pPr marL="400050" lvl="2" indent="0">
              <a:buClr>
                <a:srgbClr val="FF0000"/>
              </a:buClr>
              <a:buNone/>
            </a:pPr>
            <a:r>
              <a:rPr lang="en-CA" sz="1400" dirty="0">
                <a:hlinkClick r:id="rId3"/>
              </a:rPr>
              <a:t>TSSA - Certificate Business Directory</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30689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874654" cy="439737"/>
          </a:xfrm>
        </p:spPr>
        <p:txBody>
          <a:bodyPr/>
          <a:lstStyle/>
          <a:p>
            <a:r>
              <a:rPr lang="en-US" dirty="0">
                <a:solidFill>
                  <a:schemeClr val="tx1"/>
                </a:solidFill>
              </a:rPr>
              <a:t>RESPONSIBILITIES</a:t>
            </a:r>
            <a:endParaRPr lang="en-CA" dirty="0"/>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68313" y="581025"/>
            <a:ext cx="8072438" cy="429154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sp>
        <p:nvSpPr>
          <p:cNvPr id="9" name="Rectangle 3">
            <a:extLst>
              <a:ext uri="{FF2B5EF4-FFF2-40B4-BE49-F238E27FC236}">
                <a16:creationId xmlns:a16="http://schemas.microsoft.com/office/drawing/2014/main" id="{90642639-9ED2-40FA-8439-2D0E9E802B25}"/>
              </a:ext>
            </a:extLst>
          </p:cNvPr>
          <p:cNvSpPr txBox="1">
            <a:spLocks noChangeArrowheads="1"/>
          </p:cNvSpPr>
          <p:nvPr/>
        </p:nvSpPr>
        <p:spPr>
          <a:xfrm>
            <a:off x="48985" y="1020762"/>
            <a:ext cx="8077200" cy="3769723"/>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90000"/>
              </a:lnSpc>
              <a:buNone/>
            </a:pPr>
            <a:r>
              <a:rPr lang="en-US" altLang="en-US" sz="1800" b="1" dirty="0">
                <a:solidFill>
                  <a:srgbClr val="FF0000"/>
                </a:solidFill>
              </a:rPr>
              <a:t>FABRICATION AND INSTALLATION (CONT’D)</a:t>
            </a:r>
            <a:br>
              <a:rPr lang="en-US" altLang="en-US" sz="1800" b="1" dirty="0">
                <a:solidFill>
                  <a:srgbClr val="FF0000"/>
                </a:solidFill>
              </a:rPr>
            </a:b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TSSA reviews and audits quality systems of manufacturers of pressure equipment and piping contractors.</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Authorization certificates are issued by TSSA to manufacturers and piping contractors for successfully completing the quality system audit. </a:t>
            </a:r>
          </a:p>
          <a:p>
            <a:pPr marL="715963" lvl="1" indent="-266700">
              <a:lnSpc>
                <a:spcPct val="90000"/>
              </a:lnSpc>
              <a:buClr>
                <a:srgbClr val="FF0000"/>
              </a:buClr>
              <a:buFont typeface="Symbol" panose="05050102010706020507" pitchFamily="18" charset="2"/>
              <a:buChar char="·"/>
            </a:pP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Owners, operators and contractors cannot perform work on devices that are under the regulation if you do not have a valid Certificate of Authorization.</a:t>
            </a:r>
          </a:p>
        </p:txBody>
      </p:sp>
    </p:spTree>
    <p:extLst>
      <p:ext uri="{BB962C8B-B14F-4D97-AF65-F5344CB8AC3E}">
        <p14:creationId xmlns:p14="http://schemas.microsoft.com/office/powerpoint/2010/main" val="2023951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874654" cy="439737"/>
          </a:xfrm>
        </p:spPr>
        <p:txBody>
          <a:bodyPr/>
          <a:lstStyle/>
          <a:p>
            <a:r>
              <a:rPr lang="en-US" dirty="0">
                <a:solidFill>
                  <a:schemeClr val="tx1"/>
                </a:solidFill>
              </a:rPr>
              <a:t>RESPONSIBILITIES</a:t>
            </a:r>
            <a:endParaRPr lang="en-CA" dirty="0"/>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68313" y="581025"/>
            <a:ext cx="8072438" cy="429154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sp>
        <p:nvSpPr>
          <p:cNvPr id="10" name="Rectangle 3">
            <a:extLst>
              <a:ext uri="{FF2B5EF4-FFF2-40B4-BE49-F238E27FC236}">
                <a16:creationId xmlns:a16="http://schemas.microsoft.com/office/drawing/2014/main" id="{623DEC5C-80AD-4A3F-A7F3-738289DE5DF1}"/>
              </a:ext>
            </a:extLst>
          </p:cNvPr>
          <p:cNvSpPr txBox="1">
            <a:spLocks noChangeArrowheads="1"/>
          </p:cNvSpPr>
          <p:nvPr/>
        </p:nvSpPr>
        <p:spPr>
          <a:xfrm>
            <a:off x="339865" y="1029153"/>
            <a:ext cx="8534787" cy="3631859"/>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49263" lvl="1" indent="0">
              <a:lnSpc>
                <a:spcPct val="90000"/>
              </a:lnSpc>
              <a:buClr>
                <a:srgbClr val="FF0000"/>
              </a:buClr>
              <a:buNone/>
            </a:pPr>
            <a:r>
              <a:rPr lang="en-US" altLang="en-US" sz="1800" b="1" dirty="0">
                <a:solidFill>
                  <a:srgbClr val="FF0000"/>
                </a:solidFill>
              </a:rPr>
              <a:t>WELDING AND BRAZING PROCEDURES</a:t>
            </a:r>
            <a:br>
              <a:rPr lang="en-US" altLang="en-US" sz="1800" b="1" dirty="0">
                <a:solidFill>
                  <a:srgbClr val="FF0000"/>
                </a:solidFill>
              </a:rPr>
            </a:b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Fabricators and manufacturers are responsible for using registered welding and brazing procedures along with qualified welders and </a:t>
            </a:r>
            <a:r>
              <a:rPr lang="en-US" altLang="en-US" sz="1800" dirty="0" err="1">
                <a:latin typeface="Arial" panose="020B0604020202020204" pitchFamily="34" charset="0"/>
                <a:cs typeface="Arial" panose="020B0604020202020204" pitchFamily="34" charset="0"/>
              </a:rPr>
              <a:t>brazers</a:t>
            </a:r>
            <a:r>
              <a:rPr lang="en-US" altLang="en-US" sz="1800" dirty="0">
                <a:latin typeface="Arial" panose="020B0604020202020204" pitchFamily="34" charset="0"/>
                <a:cs typeface="Arial" panose="020B0604020202020204" pitchFamily="34" charset="0"/>
              </a:rPr>
              <a:t>.</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Welding and brazing procedures are reviewed by TSSA for compliance with codes and standards.</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Registration numbers are issued for accepted welding and brazing procedures.</a:t>
            </a:r>
          </a:p>
        </p:txBody>
      </p:sp>
    </p:spTree>
    <p:extLst>
      <p:ext uri="{BB962C8B-B14F-4D97-AF65-F5344CB8AC3E}">
        <p14:creationId xmlns:p14="http://schemas.microsoft.com/office/powerpoint/2010/main" val="17103712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874654" cy="439737"/>
          </a:xfrm>
        </p:spPr>
        <p:txBody>
          <a:bodyPr/>
          <a:lstStyle/>
          <a:p>
            <a:r>
              <a:rPr lang="en-US" dirty="0">
                <a:solidFill>
                  <a:schemeClr val="tx1"/>
                </a:solidFill>
              </a:rPr>
              <a:t>RESPONSIBILITIES</a:t>
            </a:r>
            <a:endParaRPr lang="en-CA" dirty="0"/>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68313" y="581025"/>
            <a:ext cx="8072438" cy="429154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sp>
        <p:nvSpPr>
          <p:cNvPr id="10" name="Rectangle 3">
            <a:extLst>
              <a:ext uri="{FF2B5EF4-FFF2-40B4-BE49-F238E27FC236}">
                <a16:creationId xmlns:a16="http://schemas.microsoft.com/office/drawing/2014/main" id="{623DEC5C-80AD-4A3F-A7F3-738289DE5DF1}"/>
              </a:ext>
            </a:extLst>
          </p:cNvPr>
          <p:cNvSpPr txBox="1">
            <a:spLocks noChangeArrowheads="1"/>
          </p:cNvSpPr>
          <p:nvPr/>
        </p:nvSpPr>
        <p:spPr>
          <a:xfrm>
            <a:off x="83228" y="1075797"/>
            <a:ext cx="8874654" cy="3682320"/>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90000"/>
              </a:lnSpc>
              <a:buNone/>
            </a:pPr>
            <a:r>
              <a:rPr lang="en-US" altLang="en-US" sz="1800" b="1" dirty="0">
                <a:solidFill>
                  <a:srgbClr val="FF0000"/>
                </a:solidFill>
              </a:rPr>
              <a:t>WELDERS AND BRAZERS</a:t>
            </a:r>
            <a:br>
              <a:rPr lang="en-US" altLang="en-US" sz="1800" b="1" dirty="0">
                <a:solidFill>
                  <a:srgbClr val="FF0000"/>
                </a:solidFill>
              </a:rPr>
            </a:br>
            <a:endParaRPr lang="en-US" altLang="en-US" sz="1800" dirty="0"/>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TSSA test welders and brazers, using welding and brazing procedures registered with TSSA by the employer or training institutions.</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Certificates are issued to welders and brazers who have successfully completed the tests.</a:t>
            </a:r>
            <a:br>
              <a:rPr lang="en-US" altLang="en-US" sz="1800" dirty="0">
                <a:latin typeface="Arial" panose="020B0604020202020204" pitchFamily="34" charset="0"/>
                <a:cs typeface="Arial" panose="020B0604020202020204" pitchFamily="34" charset="0"/>
              </a:rPr>
            </a:br>
            <a:endParaRPr lang="en-US" altLang="en-US" sz="1800" dirty="0">
              <a:latin typeface="Arial" panose="020B0604020202020204" pitchFamily="34" charset="0"/>
              <a:cs typeface="Arial" panose="020B0604020202020204" pitchFamily="34" charset="0"/>
            </a:endParaRPr>
          </a:p>
          <a:p>
            <a:pPr marL="715963" lvl="1" indent="-266700">
              <a:lnSpc>
                <a:spcPct val="90000"/>
              </a:lnSpc>
              <a:buClr>
                <a:srgbClr val="FF0000"/>
              </a:buClr>
              <a:buFont typeface="Symbol" panose="05050102010706020507" pitchFamily="18" charset="2"/>
              <a:buChar char="·"/>
            </a:pPr>
            <a:r>
              <a:rPr lang="en-US" altLang="en-US" sz="1800" dirty="0">
                <a:latin typeface="Arial" panose="020B0604020202020204" pitchFamily="34" charset="0"/>
                <a:cs typeface="Arial" panose="020B0604020202020204" pitchFamily="34" charset="0"/>
              </a:rPr>
              <a:t>Contact your local inspector or TSSA’s office to get your welders and brazers tested. The inspector Directory can be found below:</a:t>
            </a:r>
          </a:p>
          <a:p>
            <a:pPr marL="1116013" lvl="2" indent="-266700">
              <a:buClr>
                <a:srgbClr val="FF0000"/>
              </a:buClr>
              <a:buFont typeface="Symbol" panose="05050102010706020507" pitchFamily="18" charset="2"/>
              <a:buChar char="·"/>
            </a:pPr>
            <a:r>
              <a:rPr lang="en-CA" sz="1600" dirty="0">
                <a:hlinkClick r:id="rId3"/>
              </a:rPr>
              <a:t>Inspections - TSSA</a:t>
            </a:r>
            <a:endParaRPr lang="en-US" alt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88165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34446" y="141288"/>
            <a:ext cx="8874654" cy="439737"/>
          </a:xfrm>
        </p:spPr>
        <p:txBody>
          <a:bodyPr/>
          <a:lstStyle/>
          <a:p>
            <a:r>
              <a:rPr lang="en-CA" dirty="0"/>
              <a:t>RESPONSIBILITIES</a:t>
            </a:r>
          </a:p>
        </p:txBody>
      </p:sp>
      <p:sp>
        <p:nvSpPr>
          <p:cNvPr id="6" name="Rectangle 2">
            <a:extLst>
              <a:ext uri="{FF2B5EF4-FFF2-40B4-BE49-F238E27FC236}">
                <a16:creationId xmlns:a16="http://schemas.microsoft.com/office/drawing/2014/main" id="{072F9FA0-5C69-4FD9-8E61-DDFDDF02F6AF}"/>
              </a:ext>
            </a:extLst>
          </p:cNvPr>
          <p:cNvSpPr txBox="1">
            <a:spLocks noChangeArrowheads="1"/>
          </p:cNvSpPr>
          <p:nvPr/>
        </p:nvSpPr>
        <p:spPr>
          <a:xfrm>
            <a:off x="468313" y="581025"/>
            <a:ext cx="8072438" cy="4291542"/>
          </a:xfrm>
          <a:prstGeom prst="rect">
            <a:avLst/>
          </a:prstGeom>
        </p:spPr>
        <p:txBody>
          <a:bodyPr/>
          <a:lstStyle>
            <a:lvl1pPr algn="ctr" rtl="0" eaLnBrk="0" fontAlgn="base" hangingPunct="0">
              <a:lnSpc>
                <a:spcPct val="80000"/>
              </a:lnSpc>
              <a:spcBef>
                <a:spcPct val="0"/>
              </a:spcBef>
              <a:spcAft>
                <a:spcPct val="0"/>
              </a:spcAft>
              <a:defRPr sz="3200" b="1">
                <a:solidFill>
                  <a:schemeClr val="bg1"/>
                </a:solidFill>
                <a:latin typeface="+mj-lt"/>
                <a:ea typeface="+mj-ea"/>
                <a:cs typeface="+mj-cs"/>
              </a:defRPr>
            </a:lvl1pPr>
            <a:lvl2pPr algn="ctr" rtl="0" eaLnBrk="0" fontAlgn="base" hangingPunct="0">
              <a:lnSpc>
                <a:spcPct val="80000"/>
              </a:lnSpc>
              <a:spcBef>
                <a:spcPct val="0"/>
              </a:spcBef>
              <a:spcAft>
                <a:spcPct val="0"/>
              </a:spcAft>
              <a:defRPr sz="3200" b="1">
                <a:solidFill>
                  <a:schemeClr val="bg1"/>
                </a:solidFill>
                <a:latin typeface="Arial MT Cn Bd" charset="0"/>
              </a:defRPr>
            </a:lvl2pPr>
            <a:lvl3pPr algn="ctr" rtl="0" eaLnBrk="0" fontAlgn="base" hangingPunct="0">
              <a:lnSpc>
                <a:spcPct val="80000"/>
              </a:lnSpc>
              <a:spcBef>
                <a:spcPct val="0"/>
              </a:spcBef>
              <a:spcAft>
                <a:spcPct val="0"/>
              </a:spcAft>
              <a:defRPr sz="3200" b="1">
                <a:solidFill>
                  <a:schemeClr val="bg1"/>
                </a:solidFill>
                <a:latin typeface="Arial MT Cn Bd" charset="0"/>
              </a:defRPr>
            </a:lvl3pPr>
            <a:lvl4pPr algn="ctr" rtl="0" eaLnBrk="0" fontAlgn="base" hangingPunct="0">
              <a:lnSpc>
                <a:spcPct val="80000"/>
              </a:lnSpc>
              <a:spcBef>
                <a:spcPct val="0"/>
              </a:spcBef>
              <a:spcAft>
                <a:spcPct val="0"/>
              </a:spcAft>
              <a:defRPr sz="3200" b="1">
                <a:solidFill>
                  <a:schemeClr val="bg1"/>
                </a:solidFill>
                <a:latin typeface="Arial MT Cn Bd" charset="0"/>
              </a:defRPr>
            </a:lvl4pPr>
            <a:lvl5pPr algn="ctr" rtl="0" eaLnBrk="0" fontAlgn="base" hangingPunct="0">
              <a:lnSpc>
                <a:spcPct val="80000"/>
              </a:lnSpc>
              <a:spcBef>
                <a:spcPct val="0"/>
              </a:spcBef>
              <a:spcAft>
                <a:spcPct val="0"/>
              </a:spcAft>
              <a:defRPr sz="3200" b="1">
                <a:solidFill>
                  <a:schemeClr val="bg1"/>
                </a:solidFill>
                <a:latin typeface="Arial MT Cn Bd" charset="0"/>
              </a:defRPr>
            </a:lvl5pPr>
            <a:lvl6pPr marL="457200" algn="ctr" rtl="0" eaLnBrk="0" fontAlgn="base" hangingPunct="0">
              <a:lnSpc>
                <a:spcPct val="80000"/>
              </a:lnSpc>
              <a:spcBef>
                <a:spcPct val="0"/>
              </a:spcBef>
              <a:spcAft>
                <a:spcPct val="0"/>
              </a:spcAft>
              <a:defRPr sz="3200" b="1">
                <a:solidFill>
                  <a:schemeClr val="bg1"/>
                </a:solidFill>
                <a:latin typeface="Arial MT Cn Bd" charset="0"/>
              </a:defRPr>
            </a:lvl6pPr>
            <a:lvl7pPr marL="914400" algn="ctr" rtl="0" eaLnBrk="0" fontAlgn="base" hangingPunct="0">
              <a:lnSpc>
                <a:spcPct val="80000"/>
              </a:lnSpc>
              <a:spcBef>
                <a:spcPct val="0"/>
              </a:spcBef>
              <a:spcAft>
                <a:spcPct val="0"/>
              </a:spcAft>
              <a:defRPr sz="3200" b="1">
                <a:solidFill>
                  <a:schemeClr val="bg1"/>
                </a:solidFill>
                <a:latin typeface="Arial MT Cn Bd" charset="0"/>
              </a:defRPr>
            </a:lvl7pPr>
            <a:lvl8pPr marL="1371600" algn="ctr" rtl="0" eaLnBrk="0" fontAlgn="base" hangingPunct="0">
              <a:lnSpc>
                <a:spcPct val="80000"/>
              </a:lnSpc>
              <a:spcBef>
                <a:spcPct val="0"/>
              </a:spcBef>
              <a:spcAft>
                <a:spcPct val="0"/>
              </a:spcAft>
              <a:defRPr sz="3200" b="1">
                <a:solidFill>
                  <a:schemeClr val="bg1"/>
                </a:solidFill>
                <a:latin typeface="Arial MT Cn Bd" charset="0"/>
              </a:defRPr>
            </a:lvl8pPr>
            <a:lvl9pPr marL="1828800" algn="ctr" rtl="0" eaLnBrk="0" fontAlgn="base" hangingPunct="0">
              <a:lnSpc>
                <a:spcPct val="80000"/>
              </a:lnSpc>
              <a:spcBef>
                <a:spcPct val="0"/>
              </a:spcBef>
              <a:spcAft>
                <a:spcPct val="0"/>
              </a:spcAft>
              <a:defRPr sz="3200" b="1">
                <a:solidFill>
                  <a:schemeClr val="bg1"/>
                </a:solidFill>
                <a:latin typeface="Arial MT Cn Bd" charset="0"/>
              </a:defRPr>
            </a:lvl9pPr>
          </a:lstStyle>
          <a:p>
            <a:pPr algn="l">
              <a:defRPr/>
            </a:pPr>
            <a:endParaRPr lang="en-US" altLang="en-US" b="0" kern="0" dirty="0">
              <a:solidFill>
                <a:schemeClr val="tx1"/>
              </a:solidFill>
            </a:endParaRPr>
          </a:p>
          <a:p>
            <a:pPr marL="457200" indent="-457200" algn="l">
              <a:buFont typeface="Arial" panose="020B0604020202020204" pitchFamily="34" charset="0"/>
              <a:buChar char="•"/>
              <a:defRPr/>
            </a:pPr>
            <a:endParaRPr lang="en-US" altLang="en-US" b="0" kern="0" dirty="0">
              <a:solidFill>
                <a:schemeClr val="tx1"/>
              </a:solidFill>
            </a:endParaRPr>
          </a:p>
        </p:txBody>
      </p:sp>
      <p:sp>
        <p:nvSpPr>
          <p:cNvPr id="9" name="Rectangle 3">
            <a:extLst>
              <a:ext uri="{FF2B5EF4-FFF2-40B4-BE49-F238E27FC236}">
                <a16:creationId xmlns:a16="http://schemas.microsoft.com/office/drawing/2014/main" id="{33C86482-285C-454D-B1AC-A1FCBCECF67C}"/>
              </a:ext>
            </a:extLst>
          </p:cNvPr>
          <p:cNvSpPr txBox="1">
            <a:spLocks noChangeArrowheads="1"/>
          </p:cNvSpPr>
          <p:nvPr/>
        </p:nvSpPr>
        <p:spPr>
          <a:xfrm>
            <a:off x="146957" y="704500"/>
            <a:ext cx="8077200" cy="3734499"/>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190500">
              <a:lnSpc>
                <a:spcPct val="90000"/>
              </a:lnSpc>
              <a:buNone/>
            </a:pPr>
            <a:r>
              <a:rPr lang="en-US" altLang="en-US" sz="1800" b="1" dirty="0">
                <a:solidFill>
                  <a:srgbClr val="FF0000"/>
                </a:solidFill>
              </a:rPr>
              <a:t>OPERATION</a:t>
            </a:r>
            <a:br>
              <a:rPr lang="en-US" altLang="en-US" sz="1800" b="1" dirty="0">
                <a:solidFill>
                  <a:srgbClr val="FF0000"/>
                </a:solidFill>
              </a:rPr>
            </a:br>
            <a:endParaRPr lang="en-US" altLang="en-US" sz="1800" b="1" dirty="0">
              <a:solidFill>
                <a:srgbClr val="FF0000"/>
              </a:solidFill>
            </a:endParaRPr>
          </a:p>
          <a:p>
            <a:pPr marL="266700" lvl="1" indent="-84138">
              <a:lnSpc>
                <a:spcPct val="90000"/>
              </a:lnSpc>
              <a:buClr>
                <a:srgbClr val="FF0000"/>
              </a:buClr>
              <a:buFont typeface="Symbol" panose="05050102010706020507" pitchFamily="18" charset="2"/>
              <a:buChar char="·"/>
              <a:tabLst>
                <a:tab pos="288925" algn="l"/>
                <a:tab pos="635000" algn="l"/>
              </a:tabLst>
            </a:pPr>
            <a:r>
              <a:rPr lang="en-US" altLang="en-US" sz="1800" dirty="0">
                <a:latin typeface="Arial" panose="020B0604020202020204" pitchFamily="34" charset="0"/>
                <a:cs typeface="Arial" panose="020B0604020202020204" pitchFamily="34" charset="0"/>
              </a:rPr>
              <a:t> Owners and users are responsible for ensuring equipment has valid 	certificates of inspection (COI) for operation.</a:t>
            </a:r>
          </a:p>
          <a:p>
            <a:pPr marL="182562" lvl="1" indent="0">
              <a:lnSpc>
                <a:spcPct val="90000"/>
              </a:lnSpc>
              <a:buClr>
                <a:srgbClr val="FF0000"/>
              </a:buClr>
              <a:buNone/>
              <a:tabLst>
                <a:tab pos="288925" algn="l"/>
                <a:tab pos="635000" algn="l"/>
              </a:tabLst>
            </a:pPr>
            <a:endParaRPr lang="en-US" altLang="en-US" sz="1800" dirty="0">
              <a:latin typeface="Arial" panose="020B0604020202020204" pitchFamily="34" charset="0"/>
              <a:cs typeface="Arial" panose="020B0604020202020204" pitchFamily="34" charset="0"/>
            </a:endParaRPr>
          </a:p>
          <a:p>
            <a:pPr marL="266700" lvl="1" indent="-84138">
              <a:lnSpc>
                <a:spcPct val="90000"/>
              </a:lnSpc>
              <a:buClr>
                <a:srgbClr val="FF0000"/>
              </a:buClr>
              <a:buFont typeface="Symbol" panose="05050102010706020507" pitchFamily="18" charset="2"/>
              <a:buChar char="·"/>
              <a:tabLst>
                <a:tab pos="288925" algn="l"/>
                <a:tab pos="635000" algn="l"/>
              </a:tabLst>
            </a:pPr>
            <a:r>
              <a:rPr lang="en-US" altLang="en-US" sz="1800" dirty="0">
                <a:latin typeface="Arial" panose="020B0604020202020204" pitchFamily="34" charset="0"/>
                <a:cs typeface="Arial" panose="020B0604020202020204" pitchFamily="34" charset="0"/>
              </a:rPr>
              <a:t> TSSA inspects uninsured boilers and pressure vessels at specific intervals. Note: for insured equipment, contact your insurance company.</a:t>
            </a:r>
            <a:br>
              <a:rPr lang="en-US" altLang="en-US" sz="1800" dirty="0">
                <a:latin typeface="Arial" panose="020B0604020202020204" pitchFamily="34" charset="0"/>
                <a:cs typeface="Arial" panose="020B0604020202020204" pitchFamily="34" charset="0"/>
              </a:rPr>
            </a:br>
            <a:r>
              <a:rPr lang="en-US" altLang="en-US" sz="1800" dirty="0">
                <a:latin typeface="Arial" panose="020B0604020202020204" pitchFamily="34" charset="0"/>
                <a:cs typeface="Arial" panose="020B0604020202020204" pitchFamily="34" charset="0"/>
              </a:rPr>
              <a:t> 	</a:t>
            </a:r>
          </a:p>
          <a:p>
            <a:pPr marL="266700" lvl="1" indent="-84138">
              <a:lnSpc>
                <a:spcPct val="90000"/>
              </a:lnSpc>
              <a:buClr>
                <a:srgbClr val="FF0000"/>
              </a:buClr>
              <a:buFont typeface="Symbol" panose="05050102010706020507" pitchFamily="18" charset="2"/>
              <a:buChar char="·"/>
              <a:tabLst>
                <a:tab pos="288925" algn="l"/>
                <a:tab pos="635000" algn="l"/>
              </a:tabLst>
            </a:pPr>
            <a:r>
              <a:rPr lang="en-US" altLang="en-US" sz="1800" dirty="0">
                <a:latin typeface="Arial" panose="020B0604020202020204" pitchFamily="34" charset="0"/>
                <a:cs typeface="Arial" panose="020B0604020202020204" pitchFamily="34" charset="0"/>
              </a:rPr>
              <a:t>	 TSSA and Insurers can conduct boilers and pressure vessel repair inspections.</a:t>
            </a:r>
          </a:p>
          <a:p>
            <a:pPr marL="266700" lvl="1" indent="-84138">
              <a:lnSpc>
                <a:spcPct val="90000"/>
              </a:lnSpc>
              <a:buClr>
                <a:srgbClr val="FF0000"/>
              </a:buClr>
              <a:buFont typeface="Symbol" panose="05050102010706020507" pitchFamily="18" charset="2"/>
              <a:buChar char="·"/>
              <a:tabLst>
                <a:tab pos="288925" algn="l"/>
                <a:tab pos="635000" algn="l"/>
              </a:tabLst>
            </a:pPr>
            <a:endParaRPr lang="en-CA" altLang="en-US" sz="1800" dirty="0">
              <a:latin typeface="Arial" panose="020B0604020202020204" pitchFamily="34" charset="0"/>
              <a:cs typeface="Arial" panose="020B0604020202020204" pitchFamily="34" charset="0"/>
            </a:endParaRPr>
          </a:p>
          <a:p>
            <a:pPr marL="266700" lvl="1" indent="-84138">
              <a:lnSpc>
                <a:spcPct val="90000"/>
              </a:lnSpc>
              <a:buClr>
                <a:srgbClr val="FF0000"/>
              </a:buClr>
              <a:buFont typeface="Symbol" panose="05050102010706020507" pitchFamily="18" charset="2"/>
              <a:buChar char="·"/>
              <a:tabLst>
                <a:tab pos="288925" algn="l"/>
                <a:tab pos="635000" algn="l"/>
              </a:tabLst>
            </a:pPr>
            <a:r>
              <a:rPr lang="en-CA" altLang="en-US" sz="1800" dirty="0">
                <a:latin typeface="Arial" panose="020B0604020202020204" pitchFamily="34" charset="0"/>
                <a:cs typeface="Arial" panose="020B0604020202020204" pitchFamily="34" charset="0"/>
              </a:rPr>
              <a:t> TSSA conducts boiler and pressure vessel alteration inspections.</a:t>
            </a:r>
            <a:endParaRPr lang="en-US" altLang="en-US" sz="1800" dirty="0">
              <a:latin typeface="Arial" panose="020B0604020202020204" pitchFamily="34" charset="0"/>
              <a:cs typeface="Arial" panose="020B0604020202020204" pitchFamily="34" charset="0"/>
            </a:endParaRPr>
          </a:p>
        </p:txBody>
      </p:sp>
      <p:pic>
        <p:nvPicPr>
          <p:cNvPr id="2" name="Recorded Sound">
            <a:hlinkClick r:id="" action="ppaction://media"/>
            <a:extLst>
              <a:ext uri="{FF2B5EF4-FFF2-40B4-BE49-F238E27FC236}">
                <a16:creationId xmlns:a16="http://schemas.microsoft.com/office/drawing/2014/main" id="{EB8E339C-3A23-4623-9EB3-FFF863ED920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709554" y="33163"/>
            <a:ext cx="406400" cy="406400"/>
          </a:xfrm>
          <a:prstGeom prst="rect">
            <a:avLst/>
          </a:prstGeom>
        </p:spPr>
      </p:pic>
    </p:spTree>
    <p:extLst>
      <p:ext uri="{BB962C8B-B14F-4D97-AF65-F5344CB8AC3E}">
        <p14:creationId xmlns:p14="http://schemas.microsoft.com/office/powerpoint/2010/main" val="332898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463701" y="1160311"/>
            <a:ext cx="4285980" cy="2497289"/>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dirty="0"/>
          </a:p>
        </p:txBody>
      </p:sp>
      <p:sp>
        <p:nvSpPr>
          <p:cNvPr id="8" name="Rectangle 2">
            <a:extLst>
              <a:ext uri="{FF2B5EF4-FFF2-40B4-BE49-F238E27FC236}">
                <a16:creationId xmlns:a16="http://schemas.microsoft.com/office/drawing/2014/main" id="{6375CD1E-80B7-4FA7-8B5B-50CEB05695C8}"/>
              </a:ext>
            </a:extLst>
          </p:cNvPr>
          <p:cNvSpPr txBox="1">
            <a:spLocks noChangeArrowheads="1"/>
          </p:cNvSpPr>
          <p:nvPr/>
        </p:nvSpPr>
        <p:spPr>
          <a:xfrm>
            <a:off x="229683" y="907805"/>
            <a:ext cx="5178599" cy="203474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ltLang="en-US" sz="1800" dirty="0">
              <a:latin typeface="Arial" panose="020B0604020202020204" pitchFamily="34" charset="0"/>
              <a:cs typeface="Arial" panose="020B0604020202020204" pitchFamily="34" charset="0"/>
            </a:endParaRPr>
          </a:p>
          <a:p>
            <a:endParaRPr lang="en-US" altLang="en-US" sz="1800" dirty="0">
              <a:latin typeface="Arial" panose="020B0604020202020204" pitchFamily="34" charset="0"/>
              <a:cs typeface="Arial" panose="020B0604020202020204" pitchFamily="34" charset="0"/>
            </a:endParaRPr>
          </a:p>
          <a:p>
            <a:r>
              <a:rPr lang="en-US" altLang="en-US" sz="2400" b="1" dirty="0">
                <a:latin typeface="Arial" panose="020B0604020202020204" pitchFamily="34" charset="0"/>
                <a:cs typeface="Arial" panose="020B0604020202020204" pitchFamily="34" charset="0"/>
              </a:rPr>
              <a:t>Thank You </a:t>
            </a:r>
          </a:p>
          <a:p>
            <a:r>
              <a:rPr lang="en-US" altLang="en-US" sz="2400" dirty="0">
                <a:latin typeface="Arial" panose="020B0604020202020204" pitchFamily="34" charset="0"/>
                <a:cs typeface="Arial" panose="020B0604020202020204" pitchFamily="34" charset="0"/>
              </a:rPr>
              <a:t>for Attending TSSA’s Ontario Regulations Overview Seminar</a:t>
            </a:r>
          </a:p>
        </p:txBody>
      </p:sp>
    </p:spTree>
    <p:extLst>
      <p:ext uri="{BB962C8B-B14F-4D97-AF65-F5344CB8AC3E}">
        <p14:creationId xmlns:p14="http://schemas.microsoft.com/office/powerpoint/2010/main" val="237878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845059" y="301091"/>
            <a:ext cx="6975225" cy="495758"/>
          </a:xfrm>
        </p:spPr>
        <p:txBody>
          <a:bodyPr/>
          <a:lstStyle/>
          <a:p>
            <a:r>
              <a:rPr lang="en-CA" dirty="0"/>
              <a:t>GENERAL INFORMATION: DISCLAIMER</a:t>
            </a:r>
          </a:p>
        </p:txBody>
      </p:sp>
      <p:sp>
        <p:nvSpPr>
          <p:cNvPr id="6" name="Rectangle 3">
            <a:extLst>
              <a:ext uri="{FF2B5EF4-FFF2-40B4-BE49-F238E27FC236}">
                <a16:creationId xmlns:a16="http://schemas.microsoft.com/office/drawing/2014/main" id="{B655ECD6-7182-4060-9EC0-EF3906DA278C}"/>
              </a:ext>
            </a:extLst>
          </p:cNvPr>
          <p:cNvSpPr txBox="1">
            <a:spLocks noChangeArrowheads="1"/>
          </p:cNvSpPr>
          <p:nvPr/>
        </p:nvSpPr>
        <p:spPr>
          <a:xfrm>
            <a:off x="541338" y="1131889"/>
            <a:ext cx="7924800" cy="3214762"/>
          </a:xfrm>
          <a:prstGeom prst="rect">
            <a:avLst/>
          </a:prstGeom>
        </p:spPr>
        <p:txBody>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tabLst>
                <a:tab pos="288925" algn="l"/>
                <a:tab pos="635000" algn="l"/>
              </a:tabLst>
              <a:defRPr/>
            </a:pPr>
            <a:endParaRPr lang="en-US" altLang="en-US" sz="3600"/>
          </a:p>
        </p:txBody>
      </p:sp>
      <p:sp>
        <p:nvSpPr>
          <p:cNvPr id="3" name="Rectangle 2">
            <a:extLst>
              <a:ext uri="{FF2B5EF4-FFF2-40B4-BE49-F238E27FC236}">
                <a16:creationId xmlns:a16="http://schemas.microsoft.com/office/drawing/2014/main" id="{FA3D678F-45A6-4DB7-AE90-98CF766C3BC3}"/>
              </a:ext>
            </a:extLst>
          </p:cNvPr>
          <p:cNvSpPr/>
          <p:nvPr/>
        </p:nvSpPr>
        <p:spPr>
          <a:xfrm>
            <a:off x="677239" y="1508430"/>
            <a:ext cx="7310867" cy="1948226"/>
          </a:xfrm>
          <a:prstGeom prst="rect">
            <a:avLst/>
          </a:prstGeom>
        </p:spPr>
        <p:txBody>
          <a:bodyPr wrap="square">
            <a:spAutoFit/>
          </a:bodyPr>
          <a:lstStyle/>
          <a:p>
            <a:pPr>
              <a:lnSpc>
                <a:spcPct val="90000"/>
              </a:lnSpc>
            </a:pPr>
            <a:r>
              <a:rPr lang="en-US" altLang="en-US" b="1" dirty="0">
                <a:latin typeface="Arial" panose="020B0604020202020204" pitchFamily="34" charset="0"/>
                <a:cs typeface="Arial" panose="020B0604020202020204" pitchFamily="34" charset="0"/>
              </a:rPr>
              <a:t>Copyright Statement</a:t>
            </a:r>
            <a:br>
              <a:rPr lang="en-US" altLang="en-US" b="1" dirty="0">
                <a:latin typeface="Arial" panose="020B0604020202020204" pitchFamily="34" charset="0"/>
                <a:cs typeface="Arial" panose="020B0604020202020204" pitchFamily="34" charset="0"/>
              </a:rPr>
            </a:br>
            <a:endParaRPr lang="en-US" altLang="en-US" b="1" dirty="0">
              <a:latin typeface="Arial" panose="020B0604020202020204" pitchFamily="34" charset="0"/>
              <a:cs typeface="Arial" panose="020B0604020202020204" pitchFamily="34" charset="0"/>
            </a:endParaRPr>
          </a:p>
          <a:p>
            <a:pPr>
              <a:lnSpc>
                <a:spcPct val="40000"/>
              </a:lnSpc>
            </a:pPr>
            <a:endParaRPr lang="en-US" altLang="en-US" dirty="0">
              <a:latin typeface="Arial" panose="020B0604020202020204" pitchFamily="34" charset="0"/>
              <a:cs typeface="Arial" panose="020B0604020202020204" pitchFamily="34" charset="0"/>
            </a:endParaRPr>
          </a:p>
          <a:p>
            <a:pPr algn="just">
              <a:lnSpc>
                <a:spcPct val="90000"/>
              </a:lnSpc>
            </a:pPr>
            <a:r>
              <a:rPr lang="en-US" altLang="en-US" dirty="0">
                <a:latin typeface="Arial" panose="020B0604020202020204" pitchFamily="34" charset="0"/>
                <a:cs typeface="Arial" panose="020B0604020202020204" pitchFamily="34" charset="0"/>
              </a:rPr>
              <a:t>© Technical Standards and Safety Authority – TSSA (2003).  All right reserved.  No part of this publication may be reproduced, stored in a retrieval system, or transmitted or published in any form or by any means without the prior written permission of the Technical Standards and Safety Authority.</a:t>
            </a:r>
          </a:p>
        </p:txBody>
      </p:sp>
    </p:spTree>
    <p:extLst>
      <p:ext uri="{BB962C8B-B14F-4D97-AF65-F5344CB8AC3E}">
        <p14:creationId xmlns:p14="http://schemas.microsoft.com/office/powerpoint/2010/main" val="296840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4625519-54F0-4A90-B6D7-163B759E5B52}"/>
              </a:ext>
            </a:extLst>
          </p:cNvPr>
          <p:cNvPicPr>
            <a:picLocks noChangeAspect="1"/>
          </p:cNvPicPr>
          <p:nvPr/>
        </p:nvPicPr>
        <p:blipFill>
          <a:blip r:embed="rId2"/>
          <a:stretch>
            <a:fillRect/>
          </a:stretch>
        </p:blipFill>
        <p:spPr>
          <a:xfrm>
            <a:off x="2795107" y="847498"/>
            <a:ext cx="3276679" cy="3325585"/>
          </a:xfrm>
          <a:prstGeom prst="rect">
            <a:avLst/>
          </a:prstGeom>
        </p:spPr>
      </p:pic>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00536" y="992188"/>
            <a:ext cx="8229600" cy="3567905"/>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700" dirty="0"/>
          </a:p>
          <a:p>
            <a:pPr marL="0" indent="0">
              <a:buNone/>
            </a:pPr>
            <a:br>
              <a:rPr lang="en-CA" sz="1700" dirty="0"/>
            </a:br>
            <a:endParaRPr lang="en-CA" sz="1700" dirty="0"/>
          </a:p>
        </p:txBody>
      </p:sp>
      <p:sp>
        <p:nvSpPr>
          <p:cNvPr id="13" name="Rectangle 2">
            <a:extLst>
              <a:ext uri="{FF2B5EF4-FFF2-40B4-BE49-F238E27FC236}">
                <a16:creationId xmlns:a16="http://schemas.microsoft.com/office/drawing/2014/main" id="{72E0BB4D-B197-4163-A339-D81DE91513C1}"/>
              </a:ext>
            </a:extLst>
          </p:cNvPr>
          <p:cNvSpPr txBox="1">
            <a:spLocks noChangeArrowheads="1"/>
          </p:cNvSpPr>
          <p:nvPr/>
        </p:nvSpPr>
        <p:spPr>
          <a:xfrm>
            <a:off x="828675" y="1010443"/>
            <a:ext cx="7315200" cy="3140869"/>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tLang="en-US" sz="6600" dirty="0">
                <a:solidFill>
                  <a:srgbClr val="FF0000"/>
                </a:solidFill>
                <a:latin typeface="Arial" panose="020B0604020202020204" pitchFamily="34" charset="0"/>
                <a:cs typeface="Arial" panose="020B0604020202020204" pitchFamily="34" charset="0"/>
              </a:rPr>
              <a:t>SECTION 1</a:t>
            </a:r>
            <a:br>
              <a:rPr lang="en-US" altLang="en-US" sz="4800" dirty="0">
                <a:latin typeface="Arial" panose="020B0604020202020204" pitchFamily="34" charset="0"/>
                <a:cs typeface="Arial" panose="020B0604020202020204" pitchFamily="34" charset="0"/>
              </a:rPr>
            </a:br>
            <a:r>
              <a:rPr lang="en-US" altLang="en-US" sz="4800" dirty="0">
                <a:latin typeface="Arial" panose="020B0604020202020204" pitchFamily="34" charset="0"/>
                <a:cs typeface="Arial" panose="020B0604020202020204" pitchFamily="34" charset="0"/>
              </a:rPr>
              <a:t>Introduction to</a:t>
            </a:r>
            <a:br>
              <a:rPr lang="en-US" altLang="en-US" sz="4800" dirty="0">
                <a:latin typeface="Arial" panose="020B0604020202020204" pitchFamily="34" charset="0"/>
                <a:cs typeface="Arial" panose="020B0604020202020204" pitchFamily="34" charset="0"/>
              </a:rPr>
            </a:br>
            <a:r>
              <a:rPr lang="en-US" altLang="en-US" sz="4800" dirty="0">
                <a:latin typeface="Arial" panose="020B0604020202020204" pitchFamily="34" charset="0"/>
                <a:cs typeface="Arial" panose="020B0604020202020204" pitchFamily="34" charset="0"/>
              </a:rPr>
              <a:t> TSSA</a:t>
            </a:r>
          </a:p>
        </p:txBody>
      </p:sp>
    </p:spTree>
    <p:extLst>
      <p:ext uri="{BB962C8B-B14F-4D97-AF65-F5344CB8AC3E}">
        <p14:creationId xmlns:p14="http://schemas.microsoft.com/office/powerpoint/2010/main" val="235521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413864" y="143670"/>
            <a:ext cx="8454232" cy="439737"/>
          </a:xfrm>
        </p:spPr>
        <p:txBody>
          <a:bodyPr/>
          <a:lstStyle/>
          <a:p>
            <a:r>
              <a:rPr lang="en-CA" dirty="0"/>
              <a:t>ABOUT: TECHNICAL STANDARDS AND SAFETY AUTHORITY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00536" y="992188"/>
            <a:ext cx="8229600" cy="3567905"/>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700" dirty="0"/>
          </a:p>
          <a:p>
            <a:pPr marL="0" indent="0">
              <a:buNone/>
            </a:pPr>
            <a:br>
              <a:rPr lang="en-CA" sz="1700" dirty="0"/>
            </a:br>
            <a:endParaRPr lang="en-CA" sz="1700" dirty="0"/>
          </a:p>
        </p:txBody>
      </p:sp>
      <p:sp>
        <p:nvSpPr>
          <p:cNvPr id="6" name="Rectangle 5">
            <a:extLst>
              <a:ext uri="{FF2B5EF4-FFF2-40B4-BE49-F238E27FC236}">
                <a16:creationId xmlns:a16="http://schemas.microsoft.com/office/drawing/2014/main" id="{B513FD4B-989E-4AB7-9151-ABA673BDD6FD}"/>
              </a:ext>
            </a:extLst>
          </p:cNvPr>
          <p:cNvSpPr/>
          <p:nvPr/>
        </p:nvSpPr>
        <p:spPr>
          <a:xfrm>
            <a:off x="413864" y="1319768"/>
            <a:ext cx="8045420" cy="3416320"/>
          </a:xfrm>
          <a:prstGeom prst="rect">
            <a:avLst/>
          </a:prstGeom>
        </p:spPr>
        <p:txBody>
          <a:bodyPr wrap="square">
            <a:spAutoFit/>
          </a:bodyPr>
          <a:lstStyle/>
          <a:p>
            <a:pPr marL="285750" indent="-285750">
              <a:spcBef>
                <a:spcPct val="0"/>
              </a:spcBef>
              <a:buClr>
                <a:srgbClr val="FF3300"/>
              </a:buClr>
              <a:buFont typeface="Arial"/>
              <a:buChar char="•"/>
              <a:tabLst>
                <a:tab pos="228600" algn="l"/>
              </a:tabLst>
            </a:pPr>
            <a:r>
              <a:rPr lang="en-CA" dirty="0">
                <a:latin typeface="Arial" panose="020B0604020202020204" pitchFamily="34" charset="0"/>
              </a:rPr>
              <a:t>Established as a not-for-profit, self-funded organization in 1997, TSSA is delegated by the Government of Ontario to promote and enforce safety in the following sectors: </a:t>
            </a:r>
          </a:p>
          <a:p>
            <a:pPr marL="742950" lvl="1" indent="-285750">
              <a:spcBef>
                <a:spcPct val="0"/>
              </a:spcBef>
              <a:buClr>
                <a:srgbClr val="FF3300"/>
              </a:buClr>
              <a:buFont typeface="Arial"/>
              <a:buChar char="•"/>
              <a:tabLst>
                <a:tab pos="228600" algn="l"/>
              </a:tabLst>
            </a:pPr>
            <a:r>
              <a:rPr lang="en-CA" dirty="0">
                <a:latin typeface="Arial" panose="020B0604020202020204" pitchFamily="34" charset="0"/>
              </a:rPr>
              <a:t>amusement devices, elevating devices, and ski lifts; </a:t>
            </a:r>
          </a:p>
          <a:p>
            <a:pPr marL="742950" lvl="1" indent="-285750">
              <a:spcBef>
                <a:spcPct val="0"/>
              </a:spcBef>
              <a:buClr>
                <a:srgbClr val="FF3300"/>
              </a:buClr>
              <a:buFont typeface="Arial"/>
              <a:buChar char="•"/>
              <a:tabLst>
                <a:tab pos="228600" algn="l"/>
              </a:tabLst>
            </a:pPr>
            <a:r>
              <a:rPr lang="en-CA" dirty="0">
                <a:latin typeface="Arial" panose="020B0604020202020204" pitchFamily="34" charset="0"/>
              </a:rPr>
              <a:t>boilers, pressure vessels, and operating engineers; </a:t>
            </a:r>
          </a:p>
          <a:p>
            <a:pPr marL="742950" lvl="1" indent="-285750">
              <a:spcBef>
                <a:spcPct val="0"/>
              </a:spcBef>
              <a:buClr>
                <a:srgbClr val="FF3300"/>
              </a:buClr>
              <a:buFont typeface="Arial"/>
              <a:buChar char="•"/>
              <a:tabLst>
                <a:tab pos="228600" algn="l"/>
              </a:tabLst>
            </a:pPr>
            <a:r>
              <a:rPr lang="en-CA" dirty="0">
                <a:latin typeface="Arial" panose="020B0604020202020204" pitchFamily="34" charset="0"/>
              </a:rPr>
              <a:t>fuels such as propane, natural gas and fuel oil. </a:t>
            </a:r>
            <a:br>
              <a:rPr lang="en-CA" dirty="0">
                <a:latin typeface="Arial" panose="020B0604020202020204" pitchFamily="34" charset="0"/>
              </a:rPr>
            </a:br>
            <a:endParaRPr lang="en-CA" dirty="0">
              <a:latin typeface="Arial" panose="020B0604020202020204" pitchFamily="34" charset="0"/>
            </a:endParaRPr>
          </a:p>
          <a:p>
            <a:pPr marL="285750" indent="-285750">
              <a:spcBef>
                <a:spcPct val="0"/>
              </a:spcBef>
              <a:buClr>
                <a:srgbClr val="FF3300"/>
              </a:buClr>
              <a:buFont typeface="Arial"/>
              <a:buChar char="•"/>
              <a:tabLst>
                <a:tab pos="228600" algn="l"/>
              </a:tabLst>
            </a:pPr>
            <a:r>
              <a:rPr lang="en-CA" dirty="0">
                <a:latin typeface="Arial" panose="020B0604020202020204" pitchFamily="34" charset="0"/>
              </a:rPr>
              <a:t>TSSA reports to the Ministry of Government and Consumer Services (MGCS), which oversees TSSA’s delivery of safety services and organizational performance, and retains authority for the </a:t>
            </a:r>
            <a:r>
              <a:rPr lang="en-CA" i="1" dirty="0">
                <a:latin typeface="Arial" panose="020B0604020202020204" pitchFamily="34" charset="0"/>
                <a:hlinkClick r:id="rId2"/>
              </a:rPr>
              <a:t>Technical Standards and Safety Act, 2000.</a:t>
            </a:r>
            <a:endParaRPr lang="en-CA" i="1" dirty="0">
              <a:latin typeface="Arial" panose="020B0604020202020204" pitchFamily="34" charset="0"/>
            </a:endParaRPr>
          </a:p>
          <a:p>
            <a:pPr marL="285750" indent="-285750">
              <a:buFont typeface="Arial" panose="020B0604020202020204" pitchFamily="34" charset="0"/>
              <a:buChar cha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40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559197" y="143103"/>
            <a:ext cx="8006159" cy="541337"/>
          </a:xfrm>
        </p:spPr>
        <p:txBody>
          <a:bodyPr/>
          <a:lstStyle/>
          <a:p>
            <a:r>
              <a:rPr lang="en-CA" dirty="0"/>
              <a:t>ABOUT: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447476" y="564697"/>
            <a:ext cx="8696524" cy="343036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ct val="0"/>
              </a:spcBef>
              <a:buClr>
                <a:srgbClr val="FF3300"/>
              </a:buClr>
              <a:buNone/>
              <a:tabLst>
                <a:tab pos="228600" algn="l"/>
              </a:tabLst>
            </a:pPr>
            <a:endParaRPr lang="en-CA" sz="1600" dirty="0">
              <a:latin typeface="Arial" panose="020B0604020202020204" pitchFamily="34" charset="0"/>
              <a:cs typeface="+mn-cs"/>
            </a:endParaRPr>
          </a:p>
        </p:txBody>
      </p:sp>
      <p:sp>
        <p:nvSpPr>
          <p:cNvPr id="2" name="Rectangle 1">
            <a:extLst>
              <a:ext uri="{FF2B5EF4-FFF2-40B4-BE49-F238E27FC236}">
                <a16:creationId xmlns:a16="http://schemas.microsoft.com/office/drawing/2014/main" id="{88897F4F-C941-4A2D-8A46-A5A4EE922D10}"/>
              </a:ext>
            </a:extLst>
          </p:cNvPr>
          <p:cNvSpPr/>
          <p:nvPr/>
        </p:nvSpPr>
        <p:spPr>
          <a:xfrm>
            <a:off x="584950" y="402388"/>
            <a:ext cx="7652658" cy="4124206"/>
          </a:xfrm>
          <a:prstGeom prst="rect">
            <a:avLst/>
          </a:prstGeom>
        </p:spPr>
        <p:txBody>
          <a:bodyPr wrap="square">
            <a:spAutoFit/>
          </a:bodyPr>
          <a:lstStyle/>
          <a:p>
            <a:endParaRPr lang="en-CA" sz="2800" dirty="0">
              <a:solidFill>
                <a:srgbClr val="000000"/>
              </a:solidFill>
              <a:latin typeface="Arial" panose="020B0604020202020204" pitchFamily="34" charset="0"/>
            </a:endParaRPr>
          </a:p>
          <a:p>
            <a:pPr marL="285750" indent="-285750">
              <a:buClr>
                <a:srgbClr val="FF0000"/>
              </a:buClr>
              <a:buFont typeface="Arial" panose="020B0604020202020204" pitchFamily="34" charset="0"/>
              <a:buChar char="•"/>
            </a:pPr>
            <a:r>
              <a:rPr lang="en-CA" dirty="0">
                <a:solidFill>
                  <a:srgbClr val="211D1E"/>
                </a:solidFill>
                <a:latin typeface="Arial" panose="020B0604020202020204" pitchFamily="34" charset="0"/>
              </a:rPr>
              <a:t>TSSA oversees the workers, sites and devices regulated under the </a:t>
            </a:r>
            <a:r>
              <a:rPr lang="en-CA" i="1" dirty="0">
                <a:solidFill>
                  <a:srgbClr val="211D1E"/>
                </a:solidFill>
                <a:latin typeface="Arial" panose="020B0604020202020204" pitchFamily="34" charset="0"/>
                <a:hlinkClick r:id="rId2"/>
              </a:rPr>
              <a:t>Technical Standards and Safety Act</a:t>
            </a:r>
            <a:r>
              <a:rPr lang="en-CA" dirty="0">
                <a:solidFill>
                  <a:srgbClr val="211D1E"/>
                </a:solidFill>
                <a:latin typeface="Arial" panose="020B0604020202020204" pitchFamily="34" charset="0"/>
                <a:hlinkClick r:id="rId2"/>
              </a:rPr>
              <a:t>, 2000</a:t>
            </a:r>
            <a:r>
              <a:rPr lang="en-CA" dirty="0">
                <a:solidFill>
                  <a:srgbClr val="211D1E"/>
                </a:solidFill>
                <a:latin typeface="Arial" panose="020B0604020202020204" pitchFamily="34" charset="0"/>
              </a:rPr>
              <a:t> (the Act) and is accountable for administering its public safety mandate to the Ontario government, the residents of Ontario, and the industries it regulates. </a:t>
            </a:r>
          </a:p>
          <a:p>
            <a:pPr marL="285750" indent="-285750">
              <a:buClr>
                <a:srgbClr val="FF0000"/>
              </a:buClr>
              <a:buFont typeface="Arial" panose="020B0604020202020204" pitchFamily="34" charset="0"/>
              <a:buChar char="•"/>
            </a:pPr>
            <a:endParaRPr lang="en-CA" dirty="0">
              <a:solidFill>
                <a:srgbClr val="211D1E"/>
              </a:solidFill>
              <a:latin typeface="Arial" panose="020B0604020202020204" pitchFamily="34" charset="0"/>
            </a:endParaRPr>
          </a:p>
          <a:p>
            <a:pPr marL="285750" indent="-285750">
              <a:buClr>
                <a:srgbClr val="FF0000"/>
              </a:buClr>
              <a:buFont typeface="Arial" panose="020B0604020202020204" pitchFamily="34" charset="0"/>
              <a:buChar char="•"/>
            </a:pPr>
            <a:r>
              <a:rPr lang="en-CA" dirty="0">
                <a:solidFill>
                  <a:srgbClr val="211D1E"/>
                </a:solidFill>
                <a:latin typeface="Arial" panose="020B0604020202020204" pitchFamily="34" charset="0"/>
              </a:rPr>
              <a:t>By monitoring incidents to identify areas of risk by leveraging the expertise of its employees, external experts and stakeholders, TSSA designs and delivers safety programs and services to reduce the likelihood of injury to Ontarians. </a:t>
            </a:r>
          </a:p>
          <a:p>
            <a:pPr marL="285750" indent="-285750">
              <a:buClr>
                <a:srgbClr val="FF0000"/>
              </a:buClr>
              <a:buFont typeface="Arial" panose="020B0604020202020204" pitchFamily="34" charset="0"/>
              <a:buChar char="•"/>
            </a:pPr>
            <a:endParaRPr lang="en-CA" dirty="0">
              <a:solidFill>
                <a:srgbClr val="211D1E"/>
              </a:solidFill>
              <a:latin typeface="Arial" panose="020B0604020202020204" pitchFamily="34" charset="0"/>
            </a:endParaRPr>
          </a:p>
          <a:p>
            <a:pPr marL="285750" indent="-285750">
              <a:buClr>
                <a:srgbClr val="FF0000"/>
              </a:buClr>
              <a:buFont typeface="Arial" panose="020B0604020202020204" pitchFamily="34" charset="0"/>
              <a:buChar char="•"/>
            </a:pPr>
            <a:r>
              <a:rPr lang="en-CA" dirty="0">
                <a:solidFill>
                  <a:srgbClr val="211D1E"/>
                </a:solidFill>
                <a:latin typeface="Arial" panose="020B0604020202020204" pitchFamily="34" charset="0"/>
              </a:rPr>
              <a:t>TSSA is governed by a 13-member Board of Directors, composed of seven elected and six members appointed by the Minister of Government and Consumer Services. </a:t>
            </a:r>
          </a:p>
        </p:txBody>
      </p:sp>
    </p:spTree>
    <p:extLst>
      <p:ext uri="{BB962C8B-B14F-4D97-AF65-F5344CB8AC3E}">
        <p14:creationId xmlns:p14="http://schemas.microsoft.com/office/powerpoint/2010/main" val="2758194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a:xfrm>
            <a:off x="559197" y="143103"/>
            <a:ext cx="8006159" cy="541337"/>
          </a:xfrm>
        </p:spPr>
        <p:txBody>
          <a:bodyPr/>
          <a:lstStyle/>
          <a:p>
            <a:r>
              <a:rPr lang="en-CA" dirty="0"/>
              <a:t>ABOUT: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447476" y="666750"/>
            <a:ext cx="8696524" cy="447675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50000"/>
              </a:lnSpc>
              <a:spcBef>
                <a:spcPct val="0"/>
              </a:spcBef>
              <a:buClr>
                <a:srgbClr val="FF3300"/>
              </a:buClr>
              <a:buNone/>
              <a:tabLst>
                <a:tab pos="228600" algn="l"/>
              </a:tabLst>
            </a:pPr>
            <a:r>
              <a:rPr lang="en-CA" sz="1600" dirty="0">
                <a:latin typeface="Arial" panose="020B0604020202020204" pitchFamily="34" charset="0"/>
                <a:cs typeface="+mn-cs"/>
              </a:rPr>
              <a:t>Range of safety services include: </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public education and consumer information, </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certification, licensing and registration, </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data analytics, risk evaluation</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engineering design review, </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inspections, investigations, </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compliance support,</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safety management consultation, and </a:t>
            </a:r>
          </a:p>
          <a:p>
            <a:pPr marL="400050" lvl="2">
              <a:lnSpc>
                <a:spcPct val="150000"/>
              </a:lnSpc>
              <a:spcBef>
                <a:spcPct val="0"/>
              </a:spcBef>
              <a:buClr>
                <a:srgbClr val="FF3300"/>
              </a:buClr>
              <a:tabLst>
                <a:tab pos="228600" algn="l"/>
              </a:tabLst>
            </a:pPr>
            <a:r>
              <a:rPr lang="en-CA" sz="1600" dirty="0">
                <a:latin typeface="Arial" panose="020B0604020202020204" pitchFamily="34" charset="0"/>
                <a:cs typeface="+mn-cs"/>
              </a:rPr>
              <a:t>enforcement and prosecution activities. </a:t>
            </a:r>
            <a:endParaRPr lang="en-CA" sz="1000" dirty="0">
              <a:latin typeface="Arial" panose="020B0604020202020204" pitchFamily="34" charset="0"/>
              <a:cs typeface="+mn-cs"/>
            </a:endParaRPr>
          </a:p>
          <a:p>
            <a:pPr marL="171450" lvl="2" indent="0">
              <a:lnSpc>
                <a:spcPct val="100000"/>
              </a:lnSpc>
              <a:spcBef>
                <a:spcPct val="0"/>
              </a:spcBef>
              <a:buClr>
                <a:srgbClr val="FF3300"/>
              </a:buClr>
              <a:buNone/>
              <a:tabLst>
                <a:tab pos="228600" algn="l"/>
              </a:tabLst>
            </a:pPr>
            <a:br>
              <a:rPr lang="en-CA" sz="1000" dirty="0">
                <a:latin typeface="Arial" panose="020B0604020202020204" pitchFamily="34" charset="0"/>
                <a:cs typeface="+mn-cs"/>
              </a:rPr>
            </a:br>
            <a:r>
              <a:rPr lang="en-CA" sz="1600" dirty="0">
                <a:latin typeface="Arial" panose="020B0604020202020204" pitchFamily="34" charset="0"/>
                <a:cs typeface="+mn-cs"/>
              </a:rPr>
              <a:t>TSSA also provides limited non-regulatory services through contracts to organizations, mainly in the nuclear industry.</a:t>
            </a:r>
          </a:p>
        </p:txBody>
      </p:sp>
    </p:spTree>
    <p:extLst>
      <p:ext uri="{BB962C8B-B14F-4D97-AF65-F5344CB8AC3E}">
        <p14:creationId xmlns:p14="http://schemas.microsoft.com/office/powerpoint/2010/main" val="2958782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7B7D7C7-C1B0-41C1-96FA-36A0F4CBAE1C}"/>
              </a:ext>
            </a:extLst>
          </p:cNvPr>
          <p:cNvSpPr>
            <a:spLocks noGrp="1"/>
          </p:cNvSpPr>
          <p:nvPr>
            <p:ph type="body" sz="quarter" idx="27"/>
          </p:nvPr>
        </p:nvSpPr>
        <p:spPr/>
        <p:txBody>
          <a:bodyPr/>
          <a:lstStyle/>
          <a:p>
            <a:r>
              <a:rPr lang="en-CA" dirty="0"/>
              <a:t>ABOUT: TSSA</a:t>
            </a:r>
          </a:p>
        </p:txBody>
      </p:sp>
      <p:sp>
        <p:nvSpPr>
          <p:cNvPr id="5" name="Content Placeholder 1">
            <a:extLst>
              <a:ext uri="{FF2B5EF4-FFF2-40B4-BE49-F238E27FC236}">
                <a16:creationId xmlns:a16="http://schemas.microsoft.com/office/drawing/2014/main" id="{F1F1C1D3-867C-46B2-8010-29D540E1F96E}"/>
              </a:ext>
            </a:extLst>
          </p:cNvPr>
          <p:cNvSpPr txBox="1">
            <a:spLocks/>
          </p:cNvSpPr>
          <p:nvPr/>
        </p:nvSpPr>
        <p:spPr>
          <a:xfrm>
            <a:off x="533400" y="834758"/>
            <a:ext cx="8229600" cy="4476750"/>
          </a:xfrm>
          <a:prstGeom prst="rect">
            <a:avLst/>
          </a:prstGeom>
        </p:spPr>
        <p:txBody>
          <a:bodyPr>
            <a:noAutofit/>
          </a:bodyPr>
          <a:lstStyle>
            <a:lvl1pPr marL="342900" indent="-342900" algn="l" defTabSz="457200" rtl="0" eaLnBrk="1" latinLnBrk="0" hangingPunct="1">
              <a:lnSpc>
                <a:spcPct val="100000"/>
              </a:lnSpc>
              <a:spcBef>
                <a:spcPct val="20000"/>
              </a:spcBef>
              <a:buFont typeface="Arial"/>
              <a:buChar char="•"/>
              <a:defRPr sz="2200" kern="1200">
                <a:solidFill>
                  <a:schemeClr val="tx1"/>
                </a:solidFill>
                <a:latin typeface="Arial"/>
                <a:ea typeface="+mn-ea"/>
                <a:cs typeface="Arial"/>
              </a:defRPr>
            </a:lvl1pPr>
            <a:lvl2pPr marL="742950" indent="-285750" algn="l" defTabSz="457200" rtl="0" eaLnBrk="1" latinLnBrk="0" hangingPunct="1">
              <a:lnSpc>
                <a:spcPct val="100000"/>
              </a:lnSpc>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8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CA" sz="1800" dirty="0"/>
          </a:p>
        </p:txBody>
      </p:sp>
      <p:sp>
        <p:nvSpPr>
          <p:cNvPr id="3" name="Rectangle 2">
            <a:extLst>
              <a:ext uri="{FF2B5EF4-FFF2-40B4-BE49-F238E27FC236}">
                <a16:creationId xmlns:a16="http://schemas.microsoft.com/office/drawing/2014/main" id="{FAE0F4CC-1BF3-477F-9AFD-E0C9B06F89AA}"/>
              </a:ext>
            </a:extLst>
          </p:cNvPr>
          <p:cNvSpPr/>
          <p:nvPr/>
        </p:nvSpPr>
        <p:spPr>
          <a:xfrm>
            <a:off x="468313" y="1157021"/>
            <a:ext cx="7429500" cy="2308324"/>
          </a:xfrm>
          <a:prstGeom prst="rect">
            <a:avLst/>
          </a:prstGeom>
        </p:spPr>
        <p:txBody>
          <a:bodyPr wrap="square">
            <a:spAutoFit/>
          </a:bodyPr>
          <a:lstStyle/>
          <a:p>
            <a:br>
              <a:rPr lang="en-CA"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Our Purpose</a:t>
            </a:r>
            <a:r>
              <a:rPr lang="en-CA" dirty="0">
                <a:latin typeface="Arial" panose="020B0604020202020204" pitchFamily="34" charset="0"/>
                <a:cs typeface="Arial" panose="020B0604020202020204" pitchFamily="34" charset="0"/>
              </a:rPr>
              <a:t>: To enhance safety where Ontarians live, work and play. </a:t>
            </a: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br>
              <a:rPr lang="en-CA" dirty="0">
                <a:latin typeface="Arial" panose="020B0604020202020204" pitchFamily="34" charset="0"/>
                <a:cs typeface="Arial" panose="020B0604020202020204" pitchFamily="34" charset="0"/>
              </a:rPr>
            </a:br>
            <a:r>
              <a:rPr lang="en-CA" b="1" dirty="0">
                <a:latin typeface="Arial" panose="020B0604020202020204" pitchFamily="34" charset="0"/>
                <a:cs typeface="Arial" panose="020B0604020202020204" pitchFamily="34" charset="0"/>
              </a:rPr>
              <a:t>Our Vision</a:t>
            </a:r>
            <a:r>
              <a:rPr lang="en-CA" dirty="0">
                <a:latin typeface="Arial" panose="020B0604020202020204" pitchFamily="34" charset="0"/>
                <a:cs typeface="Arial" panose="020B0604020202020204" pitchFamily="34" charset="0"/>
              </a:rPr>
              <a:t>: To be a valued authority for a safer Ontario.</a:t>
            </a:r>
          </a:p>
          <a:p>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pPr algn="ctr"/>
            <a:r>
              <a:rPr lang="en-CA" b="1" dirty="0">
                <a:latin typeface="Arial" panose="020B0604020202020204" pitchFamily="34" charset="0"/>
                <a:cs typeface="Arial" panose="020B0604020202020204" pitchFamily="34" charset="0"/>
              </a:rPr>
              <a:t>www.tssa.org</a:t>
            </a:r>
          </a:p>
        </p:txBody>
      </p:sp>
    </p:spTree>
    <p:extLst>
      <p:ext uri="{BB962C8B-B14F-4D97-AF65-F5344CB8AC3E}">
        <p14:creationId xmlns:p14="http://schemas.microsoft.com/office/powerpoint/2010/main" val="1477702741"/>
      </p:ext>
    </p:extLst>
  </p:cSld>
  <p:clrMapOvr>
    <a:masterClrMapping/>
  </p:clrMapOvr>
</p:sld>
</file>

<file path=ppt/theme/theme1.xml><?xml version="1.0" encoding="utf-8"?>
<a:theme xmlns:a="http://schemas.openxmlformats.org/drawingml/2006/main" name="New Basic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B&amp;PV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el Safety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Fuel Safety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ki Lif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U&amp;SA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E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defRPr sz="1100" dirty="0" smtClean="0">
            <a:solidFill>
              <a:schemeClr val="tx1">
                <a:lumMod val="75000"/>
                <a:lumOff val="25000"/>
              </a:schemeClr>
            </a:solidFill>
          </a:defRPr>
        </a:defPPr>
      </a:lstStyle>
    </a:txDef>
  </a:objectDefaults>
  <a:extraClrSchemeLst/>
</a:theme>
</file>

<file path=ppt/theme/theme7.xml><?xml version="1.0" encoding="utf-8"?>
<a:theme xmlns:a="http://schemas.openxmlformats.org/drawingml/2006/main" name="AD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U&amp;SA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Elevating Devic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MigrationWizIdPermissions xmlns="417cbdeb-182c-48e7-ad25-d6c2a48dbac2" xsi:nil="true"/>
    <_ip_UnifiedCompliancePolicyProperties xmlns="http://schemas.microsoft.com/sharepoint/v3" xsi:nil="true"/>
    <MigrationWizId xmlns="417cbdeb-182c-48e7-ad25-d6c2a48dba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2F6B23BDB60844BC245818DDBB4D31" ma:contentTypeVersion="17" ma:contentTypeDescription="Create a new document." ma:contentTypeScope="" ma:versionID="406031866f7f38fea428dd6d8249cdf3">
  <xsd:schema xmlns:xsd="http://www.w3.org/2001/XMLSchema" xmlns:xs="http://www.w3.org/2001/XMLSchema" xmlns:p="http://schemas.microsoft.com/office/2006/metadata/properties" xmlns:ns1="http://schemas.microsoft.com/sharepoint/v3" xmlns:ns3="417cbdeb-182c-48e7-ad25-d6c2a48dbac2" xmlns:ns4="c947d39d-72df-4b8a-9db3-99968823a811" targetNamespace="http://schemas.microsoft.com/office/2006/metadata/properties" ma:root="true" ma:fieldsID="78a6cf0013745b2d370ff07ff58589a9" ns1:_="" ns3:_="" ns4:_="">
    <xsd:import namespace="http://schemas.microsoft.com/sharepoint/v3"/>
    <xsd:import namespace="417cbdeb-182c-48e7-ad25-d6c2a48dbac2"/>
    <xsd:import namespace="c947d39d-72df-4b8a-9db3-99968823a811"/>
    <xsd:element name="properties">
      <xsd:complexType>
        <xsd:sequence>
          <xsd:element name="documentManagement">
            <xsd:complexType>
              <xsd:all>
                <xsd:element ref="ns3:MigrationWizId" minOccurs="0"/>
                <xsd:element ref="ns3:MigrationWizIdPermissions" minOccurs="0"/>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EventHashCode" minOccurs="0"/>
                <xsd:element ref="ns3:MediaServiceGenerationTime" minOccurs="0"/>
                <xsd:element ref="ns3:MediaServiceOCR" minOccurs="0"/>
                <xsd:element ref="ns3:MediaServiceDateTaken" minOccurs="0"/>
                <xsd:element ref="ns3:MediaServiceLocation"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7cbdeb-182c-48e7-ad25-d6c2a48dbac2"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5" nillable="true" ma:displayName="MediaServiceAutoTags" ma:internalName="MediaServiceAutoTags"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47d39d-72df-4b8a-9db3-99968823a8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C403F9-75DE-4481-97B8-2C848973BDB6}">
  <ds:schemaRefs>
    <ds:schemaRef ds:uri="417cbdeb-182c-48e7-ad25-d6c2a48dbac2"/>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c947d39d-72df-4b8a-9db3-99968823a811"/>
    <ds:schemaRef ds:uri="http://schemas.microsoft.com/office/2006/metadata/properties"/>
    <ds:schemaRef ds:uri="http://purl.org/dc/terms/"/>
    <ds:schemaRef ds:uri="http://schemas.microsoft.com/sharepoint/v3"/>
    <ds:schemaRef ds:uri="http://www.w3.org/XML/1998/namespace"/>
    <ds:schemaRef ds:uri="http://purl.org/dc/elements/1.1/"/>
  </ds:schemaRefs>
</ds:datastoreItem>
</file>

<file path=customXml/itemProps2.xml><?xml version="1.0" encoding="utf-8"?>
<ds:datastoreItem xmlns:ds="http://schemas.openxmlformats.org/officeDocument/2006/customXml" ds:itemID="{956DA2B4-3E92-4FE3-BABE-14268896C3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17cbdeb-182c-48e7-ad25-d6c2a48dbac2"/>
    <ds:schemaRef ds:uri="c947d39d-72df-4b8a-9db3-99968823a8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88A546-4578-4839-8272-A4D9E2DA72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TSSA - CARLINGVIEW DRIVE - PPT Template v08-2016</Template>
  <TotalTime>15871</TotalTime>
  <Words>2413</Words>
  <Application>Microsoft Office PowerPoint</Application>
  <PresentationFormat>On-screen Show (16:9)</PresentationFormat>
  <Paragraphs>286</Paragraphs>
  <Slides>36</Slides>
  <Notes>22</Notes>
  <HiddenSlides>0</HiddenSlides>
  <MMClips>7</MMClips>
  <ScaleCrop>false</ScaleCrop>
  <HeadingPairs>
    <vt:vector size="6" baseType="variant">
      <vt:variant>
        <vt:lpstr>Fonts Used</vt:lpstr>
      </vt:variant>
      <vt:variant>
        <vt:i4>5</vt:i4>
      </vt:variant>
      <vt:variant>
        <vt:lpstr>Theme</vt:lpstr>
      </vt:variant>
      <vt:variant>
        <vt:i4>10</vt:i4>
      </vt:variant>
      <vt:variant>
        <vt:lpstr>Slide Titles</vt:lpstr>
      </vt:variant>
      <vt:variant>
        <vt:i4>36</vt:i4>
      </vt:variant>
    </vt:vector>
  </HeadingPairs>
  <TitlesOfParts>
    <vt:vector size="51" baseType="lpstr">
      <vt:lpstr>Arial</vt:lpstr>
      <vt:lpstr>Calibri</vt:lpstr>
      <vt:lpstr>Calibri Light</vt:lpstr>
      <vt:lpstr>Symbol</vt:lpstr>
      <vt:lpstr>Wingdings</vt:lpstr>
      <vt:lpstr>New Basic Page</vt:lpstr>
      <vt:lpstr>Fuel Safety Title Page</vt:lpstr>
      <vt:lpstr>2_Fuel Safety Title Page</vt:lpstr>
      <vt:lpstr>Ski Lift</vt:lpstr>
      <vt:lpstr>2_U&amp;SA Title Page</vt:lpstr>
      <vt:lpstr>OE Title Page</vt:lpstr>
      <vt:lpstr>AD Title Page</vt:lpstr>
      <vt:lpstr>U&amp;SA Title Page</vt:lpstr>
      <vt:lpstr>Elevating Devices</vt:lpstr>
      <vt:lpstr>B&amp;PV Title Page</vt:lpstr>
      <vt:lpstr>Agricultural Revocation - About TSSA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smontano@tssa.org;abenko@tssa.org</dc:creator>
  <cp:lastModifiedBy>Jean Lian</cp:lastModifiedBy>
  <cp:revision>312</cp:revision>
  <cp:lastPrinted>2019-09-09T12:12:36Z</cp:lastPrinted>
  <dcterms:created xsi:type="dcterms:W3CDTF">2019-09-06T12:47:28Z</dcterms:created>
  <dcterms:modified xsi:type="dcterms:W3CDTF">2021-07-12T18:39:37Z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0x010100EF2F6B23BDB60844BC245818DDBB4D31</vt:lpwstr>
  </property>
</Properties>
</file>