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72" r:id="rId5"/>
    <p:sldMasterId id="2147483676" r:id="rId6"/>
    <p:sldMasterId id="2147483678" r:id="rId7"/>
    <p:sldMasterId id="2147483680" r:id="rId8"/>
    <p:sldMasterId id="2147483660" r:id="rId9"/>
    <p:sldMasterId id="2147483668" r:id="rId10"/>
    <p:sldMasterId id="2147483664" r:id="rId11"/>
    <p:sldMasterId id="2147483670" r:id="rId12"/>
    <p:sldMasterId id="2147483674" r:id="rId13"/>
  </p:sldMasterIdLst>
  <p:notesMasterIdLst>
    <p:notesMasterId r:id="rId31"/>
  </p:notesMasterIdLst>
  <p:sldIdLst>
    <p:sldId id="301" r:id="rId14"/>
    <p:sldId id="1992" r:id="rId15"/>
    <p:sldId id="1956" r:id="rId16"/>
    <p:sldId id="1957" r:id="rId17"/>
    <p:sldId id="1891" r:id="rId18"/>
    <p:sldId id="1968" r:id="rId19"/>
    <p:sldId id="1954" r:id="rId20"/>
    <p:sldId id="1955" r:id="rId21"/>
    <p:sldId id="1991" r:id="rId22"/>
    <p:sldId id="1982" r:id="rId23"/>
    <p:sldId id="1984" r:id="rId24"/>
    <p:sldId id="1985" r:id="rId25"/>
    <p:sldId id="1988" r:id="rId26"/>
    <p:sldId id="1990" r:id="rId27"/>
    <p:sldId id="1986" r:id="rId28"/>
    <p:sldId id="1987" r:id="rId29"/>
    <p:sldId id="1958" r:id="rId30"/>
  </p:sldIdLst>
  <p:sldSz cx="9144000" cy="5143500" type="screen16x9"/>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y Ceolin" initials="SC" lastIdx="13" clrIdx="0">
    <p:extLst>
      <p:ext uri="{19B8F6BF-5375-455C-9EA6-DF929625EA0E}">
        <p15:presenceInfo xmlns:p15="http://schemas.microsoft.com/office/powerpoint/2012/main" userId="S::sceolin@tssa.org::85e91108-0382-4c02-b24c-1cd004fe1435" providerId="AD"/>
      </p:ext>
    </p:extLst>
  </p:cmAuthor>
  <p:cmAuthor id="2" name="Shaun Montano" initials="SM" lastIdx="12" clrIdx="1">
    <p:extLst>
      <p:ext uri="{19B8F6BF-5375-455C-9EA6-DF929625EA0E}">
        <p15:presenceInfo xmlns:p15="http://schemas.microsoft.com/office/powerpoint/2012/main" userId="S::smontano@tssa.org::ddad9152-ba1f-43b4-9650-a7541105ba76" providerId="AD"/>
      </p:ext>
    </p:extLst>
  </p:cmAuthor>
  <p:cmAuthor id="3" name="Caslav Dinic" initials="CD" lastIdx="11" clrIdx="2">
    <p:extLst>
      <p:ext uri="{19B8F6BF-5375-455C-9EA6-DF929625EA0E}">
        <p15:presenceInfo xmlns:p15="http://schemas.microsoft.com/office/powerpoint/2012/main" userId="S::cdinic@tssa.org::df3a9bb5-e0c9-48fc-b403-80f900f2e611" providerId="AD"/>
      </p:ext>
    </p:extLst>
  </p:cmAuthor>
  <p:cmAuthor id="4" name="Lisa Hall" initials="LH" lastIdx="1" clrIdx="3">
    <p:extLst>
      <p:ext uri="{19B8F6BF-5375-455C-9EA6-DF929625EA0E}">
        <p15:presenceInfo xmlns:p15="http://schemas.microsoft.com/office/powerpoint/2012/main" userId="S::lhall@tssa.org::7041931e-31ad-4883-829a-2ded0b2bdb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99" autoAdjust="0"/>
    <p:restoredTop sz="89082" autoAdjust="0"/>
  </p:normalViewPr>
  <p:slideViewPr>
    <p:cSldViewPr snapToGrid="0">
      <p:cViewPr varScale="1">
        <p:scale>
          <a:sx n="112" d="100"/>
          <a:sy n="112" d="100"/>
        </p:scale>
        <p:origin x="456" y="4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heme" Target="theme/theme1.xml"/><Relationship Id="rId8" Type="http://schemas.openxmlformats.org/officeDocument/2006/relationships/slideMaster" Target="slideMasters/slideMaster5.xml"/></Relationships>
</file>

<file path=ppt/diagrams/_rels/data1.xml.rels><?xml version="1.0" encoding="UTF-8" standalone="yes"?>
<Relationships xmlns="http://schemas.openxmlformats.org/package/2006/relationships"><Relationship Id="rId1" Type="http://schemas.openxmlformats.org/officeDocument/2006/relationships/hyperlink" Target="https://www.tssa.org/en/boilers-pressure-vessels/resources/Documents/SB05-01-Mechanical-Assembly-July-29-2005.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tssa.org/en/boilers-pressure-vessels/resources/Documents/SB05-01-Mechanical-Assembly-July-29-2005.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C28BA-382E-4671-AC28-AD9559CC191D}"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CA"/>
        </a:p>
      </dgm:t>
    </dgm:pt>
    <dgm:pt modelId="{8BE3EAF7-4295-4F8A-A0FB-93FA443DB93C}">
      <dgm:prSet phldrT="[Text]"/>
      <dgm:spPr/>
      <dgm:t>
        <a:bodyPr/>
        <a:lstStyle/>
        <a:p>
          <a:r>
            <a:rPr lang="en-CA" dirty="0"/>
            <a:t>No changes</a:t>
          </a:r>
        </a:p>
      </dgm:t>
    </dgm:pt>
    <dgm:pt modelId="{08B2079D-12CA-4056-9136-8CD6D207B491}" type="parTrans" cxnId="{27C70645-CCC3-4902-A258-42DE3DE95CDC}">
      <dgm:prSet/>
      <dgm:spPr/>
      <dgm:t>
        <a:bodyPr/>
        <a:lstStyle/>
        <a:p>
          <a:endParaRPr lang="en-CA"/>
        </a:p>
      </dgm:t>
    </dgm:pt>
    <dgm:pt modelId="{F3A84FBB-58D4-4D57-88F4-91372999F1FD}" type="sibTrans" cxnId="{27C70645-CCC3-4902-A258-42DE3DE95CDC}">
      <dgm:prSet/>
      <dgm:spPr/>
      <dgm:t>
        <a:bodyPr/>
        <a:lstStyle/>
        <a:p>
          <a:endParaRPr lang="en-CA"/>
        </a:p>
      </dgm:t>
    </dgm:pt>
    <dgm:pt modelId="{8D0D8DBE-3CAA-4AA2-9922-525F43CBB51D}">
      <dgm:prSet phldrT="[Text]"/>
      <dgm:spPr/>
      <dgm:t>
        <a:bodyPr/>
        <a:lstStyle/>
        <a:p>
          <a:r>
            <a:rPr lang="en-CA" dirty="0"/>
            <a:t>No changes: to s</a:t>
          </a:r>
          <a:r>
            <a:rPr lang="en-US" dirty="0" err="1">
              <a:ea typeface="+mn-lt"/>
              <a:cs typeface="+mn-lt"/>
            </a:rPr>
            <a:t>ervice</a:t>
          </a:r>
          <a:r>
            <a:rPr lang="en-US" dirty="0">
              <a:ea typeface="+mn-lt"/>
              <a:cs typeface="+mn-lt"/>
            </a:rPr>
            <a:t> fluid, increase to maximum operating pressure or operating temperature, overpressure protection arrangement, no energy source added (heat exchanger, boiler, pump, compressor) </a:t>
          </a:r>
          <a:r>
            <a:rPr lang="en-CA" dirty="0"/>
            <a:t> </a:t>
          </a:r>
        </a:p>
      </dgm:t>
    </dgm:pt>
    <dgm:pt modelId="{119B2CC4-CA3C-4426-A51A-8F7ED216EFBF}" type="parTrans" cxnId="{18117E43-6A6A-41A9-934E-2F256423D62E}">
      <dgm:prSet/>
      <dgm:spPr/>
      <dgm:t>
        <a:bodyPr/>
        <a:lstStyle/>
        <a:p>
          <a:endParaRPr lang="en-CA"/>
        </a:p>
      </dgm:t>
    </dgm:pt>
    <dgm:pt modelId="{68D544E3-60C3-4515-97F9-BD208E94B230}" type="sibTrans" cxnId="{18117E43-6A6A-41A9-934E-2F256423D62E}">
      <dgm:prSet/>
      <dgm:spPr/>
      <dgm:t>
        <a:bodyPr/>
        <a:lstStyle/>
        <a:p>
          <a:endParaRPr lang="en-CA"/>
        </a:p>
      </dgm:t>
    </dgm:pt>
    <dgm:pt modelId="{C7C764EF-9FEF-440A-8271-21CE89C9907D}">
      <dgm:prSet phldrT="[Text]"/>
      <dgm:spPr/>
      <dgm:t>
        <a:bodyPr/>
        <a:lstStyle/>
        <a:p>
          <a:pPr>
            <a:buFont typeface="Arial" panose="020B0604020202020204" pitchFamily="34" charset="0"/>
            <a:buChar char="•"/>
          </a:pPr>
          <a:r>
            <a:rPr lang="en-US" dirty="0">
              <a:ea typeface="+mn-lt"/>
              <a:cs typeface="+mn-lt"/>
            </a:rPr>
            <a:t>The piping repair specification is applicable so no engineering review would be needed.</a:t>
          </a:r>
          <a:endParaRPr lang="en-CA" dirty="0"/>
        </a:p>
      </dgm:t>
    </dgm:pt>
    <dgm:pt modelId="{FAF970B6-A7F2-4234-A6BB-3ABD35336227}" type="parTrans" cxnId="{DDC62A0A-3AE0-43FF-B406-2A79DDD9A486}">
      <dgm:prSet/>
      <dgm:spPr/>
      <dgm:t>
        <a:bodyPr/>
        <a:lstStyle/>
        <a:p>
          <a:endParaRPr lang="en-CA"/>
        </a:p>
      </dgm:t>
    </dgm:pt>
    <dgm:pt modelId="{1E28FFB5-C396-4661-A7C5-6B9931741AFA}" type="sibTrans" cxnId="{DDC62A0A-3AE0-43FF-B406-2A79DDD9A486}">
      <dgm:prSet/>
      <dgm:spPr/>
      <dgm:t>
        <a:bodyPr/>
        <a:lstStyle/>
        <a:p>
          <a:endParaRPr lang="en-CA"/>
        </a:p>
      </dgm:t>
    </dgm:pt>
    <dgm:pt modelId="{4D7B9DE0-9CF5-4723-9182-E670CD6C05C6}">
      <dgm:prSet phldrT="[Text]"/>
      <dgm:spPr/>
      <dgm:t>
        <a:bodyPr/>
        <a:lstStyle/>
        <a:p>
          <a:r>
            <a:rPr lang="en-CA" dirty="0"/>
            <a:t>All other</a:t>
          </a:r>
        </a:p>
      </dgm:t>
    </dgm:pt>
    <dgm:pt modelId="{2046574A-4661-40C6-9543-C2342A3A4E21}" type="parTrans" cxnId="{D471A6DE-5309-4DA7-B7A9-574963323B6F}">
      <dgm:prSet/>
      <dgm:spPr/>
      <dgm:t>
        <a:bodyPr/>
        <a:lstStyle/>
        <a:p>
          <a:endParaRPr lang="en-CA"/>
        </a:p>
      </dgm:t>
    </dgm:pt>
    <dgm:pt modelId="{6FB3759A-96DC-45CC-976A-A8FF6C279EA1}" type="sibTrans" cxnId="{D471A6DE-5309-4DA7-B7A9-574963323B6F}">
      <dgm:prSet/>
      <dgm:spPr/>
      <dgm:t>
        <a:bodyPr/>
        <a:lstStyle/>
        <a:p>
          <a:endParaRPr lang="en-CA"/>
        </a:p>
      </dgm:t>
    </dgm:pt>
    <dgm:pt modelId="{6BEDFF40-9846-4974-87F0-B63ABD845E8A}">
      <dgm:prSet phldrT="[Text]"/>
      <dgm:spPr/>
      <dgm:t>
        <a:bodyPr/>
        <a:lstStyle/>
        <a:p>
          <a:r>
            <a:rPr lang="en-CA" dirty="0"/>
            <a:t> </a:t>
          </a:r>
        </a:p>
      </dgm:t>
    </dgm:pt>
    <dgm:pt modelId="{E70EAE56-32F8-4BF1-98D3-61817FB5A193}" type="parTrans" cxnId="{D2177214-A243-4F60-A57E-2B6A0898EBCB}">
      <dgm:prSet/>
      <dgm:spPr/>
      <dgm:t>
        <a:bodyPr/>
        <a:lstStyle/>
        <a:p>
          <a:endParaRPr lang="en-CA"/>
        </a:p>
      </dgm:t>
    </dgm:pt>
    <dgm:pt modelId="{2022E48F-348B-4B14-85A5-406444079462}" type="sibTrans" cxnId="{D2177214-A243-4F60-A57E-2B6A0898EBCB}">
      <dgm:prSet/>
      <dgm:spPr/>
      <dgm:t>
        <a:bodyPr/>
        <a:lstStyle/>
        <a:p>
          <a:endParaRPr lang="en-CA"/>
        </a:p>
      </dgm:t>
    </dgm:pt>
    <dgm:pt modelId="{2A8221B1-9E54-43DD-84F2-66EEFD5BFF75}">
      <dgm:prSet phldrT="[Text]"/>
      <dgm:spPr/>
      <dgm:t>
        <a:bodyPr/>
        <a:lstStyle/>
        <a:p>
          <a:pPr>
            <a:buFont typeface="Arial" panose="020B0604020202020204" pitchFamily="34" charset="0"/>
            <a:buChar char="•"/>
          </a:pPr>
          <a:r>
            <a:rPr lang="en-US" b="1" dirty="0">
              <a:latin typeface="Calibri"/>
              <a:cs typeface="Calibri"/>
            </a:rPr>
            <a:t>All other work will require design registration of impacted portion, inspection by TSSA inspector and contractor performing work will need to have appropriate Certificate of Authorization.</a:t>
          </a:r>
          <a:endParaRPr lang="en-CA" b="1" dirty="0"/>
        </a:p>
      </dgm:t>
    </dgm:pt>
    <dgm:pt modelId="{9CC1AE69-CAAE-4AA5-B58D-61C85ADD089E}" type="parTrans" cxnId="{63871DFD-EF83-4A6F-81A1-A475936BEFA4}">
      <dgm:prSet/>
      <dgm:spPr/>
      <dgm:t>
        <a:bodyPr/>
        <a:lstStyle/>
        <a:p>
          <a:endParaRPr lang="en-CA"/>
        </a:p>
      </dgm:t>
    </dgm:pt>
    <dgm:pt modelId="{F07E2A50-BA1D-4733-842C-5580C821B831}" type="sibTrans" cxnId="{63871DFD-EF83-4A6F-81A1-A475936BEFA4}">
      <dgm:prSet/>
      <dgm:spPr/>
      <dgm:t>
        <a:bodyPr/>
        <a:lstStyle/>
        <a:p>
          <a:endParaRPr lang="en-CA"/>
        </a:p>
      </dgm:t>
    </dgm:pt>
    <dgm:pt modelId="{FAF4FC71-E150-4D1D-B0B7-5FE7ABE4C8F8}">
      <dgm:prSet phldrT="[Text]"/>
      <dgm:spPr/>
      <dgm:t>
        <a:bodyPr/>
        <a:lstStyle/>
        <a:p>
          <a:r>
            <a:rPr lang="en-US" dirty="0">
              <a:ea typeface="+mn-lt"/>
              <a:cs typeface="+mn-lt"/>
            </a:rPr>
            <a:t>Like-for-like Replacement </a:t>
          </a:r>
          <a:endParaRPr lang="en-CA" dirty="0"/>
        </a:p>
      </dgm:t>
    </dgm:pt>
    <dgm:pt modelId="{C2B52E96-11FC-49A4-B358-61C78918CA25}" type="parTrans" cxnId="{024A30D6-ADE9-44BF-AC9B-56600C897955}">
      <dgm:prSet/>
      <dgm:spPr/>
      <dgm:t>
        <a:bodyPr/>
        <a:lstStyle/>
        <a:p>
          <a:endParaRPr lang="en-CA"/>
        </a:p>
      </dgm:t>
    </dgm:pt>
    <dgm:pt modelId="{CBB2F604-5325-4287-8DA9-D17932A4E682}" type="sibTrans" cxnId="{024A30D6-ADE9-44BF-AC9B-56600C897955}">
      <dgm:prSet/>
      <dgm:spPr/>
      <dgm:t>
        <a:bodyPr/>
        <a:lstStyle/>
        <a:p>
          <a:endParaRPr lang="en-CA"/>
        </a:p>
      </dgm:t>
    </dgm:pt>
    <dgm:pt modelId="{A31BD47B-E582-4A34-807E-D65C157CD8E0}">
      <dgm:prSet phldrT="[Text]"/>
      <dgm:spPr/>
      <dgm:t>
        <a:bodyPr/>
        <a:lstStyle/>
        <a:p>
          <a:r>
            <a:rPr lang="en-US" dirty="0">
              <a:ea typeface="+mn-lt"/>
              <a:cs typeface="+mn-lt"/>
            </a:rPr>
            <a:t>Without welding or brazing can be considered mechanical repairs. </a:t>
          </a:r>
          <a:endParaRPr lang="en-CA" dirty="0"/>
        </a:p>
      </dgm:t>
    </dgm:pt>
    <dgm:pt modelId="{A2D209D3-0732-4B3F-90F9-8AA87217AB5D}" type="parTrans" cxnId="{42CB5265-176B-4819-8314-A66C67D5CE2B}">
      <dgm:prSet/>
      <dgm:spPr/>
      <dgm:t>
        <a:bodyPr/>
        <a:lstStyle/>
        <a:p>
          <a:endParaRPr lang="en-CA"/>
        </a:p>
      </dgm:t>
    </dgm:pt>
    <dgm:pt modelId="{0006F641-507B-4888-BCC2-99F0F23A3D97}" type="sibTrans" cxnId="{42CB5265-176B-4819-8314-A66C67D5CE2B}">
      <dgm:prSet/>
      <dgm:spPr/>
      <dgm:t>
        <a:bodyPr/>
        <a:lstStyle/>
        <a:p>
          <a:endParaRPr lang="en-CA"/>
        </a:p>
      </dgm:t>
    </dgm:pt>
    <dgm:pt modelId="{22500796-802D-42A3-BED4-3B47E90E5AA9}">
      <dgm:prSet phldrT="[Text]"/>
      <dgm:spPr/>
      <dgm:t>
        <a:bodyPr/>
        <a:lstStyle/>
        <a:p>
          <a:pPr>
            <a:buFont typeface="Arial" panose="020B0604020202020204" pitchFamily="34" charset="0"/>
            <a:buChar char="•"/>
          </a:pPr>
          <a:r>
            <a:rPr lang="en-US" dirty="0">
              <a:ea typeface="+mn-lt"/>
              <a:cs typeface="+mn-lt"/>
            </a:rPr>
            <a:t>For details see </a:t>
          </a:r>
          <a:r>
            <a:rPr lang="en-US" dirty="0">
              <a:ea typeface="+mn-lt"/>
              <a:cs typeface="+mn-lt"/>
              <a:hlinkClick xmlns:r="http://schemas.openxmlformats.org/officeDocument/2006/relationships" r:id="rId1"/>
            </a:rPr>
            <a:t>SAFETY INFORMATION BULLETIN: SB05-01 </a:t>
          </a:r>
          <a:r>
            <a:rPr lang="en-US" dirty="0">
              <a:ea typeface="+mn-lt"/>
              <a:cs typeface="+mn-lt"/>
            </a:rPr>
            <a:t>- Guideline for Maintenance Replacement of Mechanically Assembled Items in Existing Pressure Piping Systems.</a:t>
          </a:r>
          <a:endParaRPr lang="en-CA" dirty="0"/>
        </a:p>
        <a:p>
          <a:pPr>
            <a:buFont typeface="Arial" panose="020B0604020202020204" pitchFamily="34" charset="0"/>
            <a:buChar char="•"/>
          </a:pPr>
          <a:r>
            <a:rPr lang="en-US" b="1" dirty="0">
              <a:ea typeface="+mn-lt"/>
              <a:cs typeface="+mn-lt"/>
            </a:rPr>
            <a:t>For this type of work, none of the following is required: design registration, contractor with a CofA and inspection by TSSA.</a:t>
          </a:r>
          <a:endParaRPr lang="en-CA" b="1" dirty="0"/>
        </a:p>
      </dgm:t>
    </dgm:pt>
    <dgm:pt modelId="{8CE6AC95-90F0-447B-A758-E2003BCA3AC8}" type="parTrans" cxnId="{0B234E73-6D35-4C08-8412-5FEA8A6D0B10}">
      <dgm:prSet/>
      <dgm:spPr/>
      <dgm:t>
        <a:bodyPr/>
        <a:lstStyle/>
        <a:p>
          <a:endParaRPr lang="en-CA"/>
        </a:p>
      </dgm:t>
    </dgm:pt>
    <dgm:pt modelId="{DC74C6A7-2732-4C0A-BA40-3FC6468E4E1F}" type="sibTrans" cxnId="{0B234E73-6D35-4C08-8412-5FEA8A6D0B10}">
      <dgm:prSet/>
      <dgm:spPr/>
      <dgm:t>
        <a:bodyPr/>
        <a:lstStyle/>
        <a:p>
          <a:endParaRPr lang="en-CA"/>
        </a:p>
      </dgm:t>
    </dgm:pt>
    <dgm:pt modelId="{11634AAF-4CCE-4DA7-AAFF-70208D45567B}">
      <dgm:prSet phldrT="[Text]"/>
      <dgm:spPr/>
      <dgm:t>
        <a:bodyPr/>
        <a:lstStyle/>
        <a:p>
          <a:pPr>
            <a:buFont typeface="Arial" panose="020B0604020202020204" pitchFamily="34" charset="0"/>
            <a:buChar char="•"/>
          </a:pPr>
          <a:r>
            <a:rPr lang="en-US" b="1" dirty="0">
              <a:ea typeface="+mn-lt"/>
              <a:cs typeface="+mn-lt"/>
            </a:rPr>
            <a:t>Inspection by TSSA inspector is required and contractor performing work will need to have appropriate Certificate of Authorization. </a:t>
          </a:r>
          <a:endParaRPr lang="en-CA" b="1" dirty="0"/>
        </a:p>
      </dgm:t>
    </dgm:pt>
    <dgm:pt modelId="{F1983DA4-488A-42F3-B64E-739B42B70A71}" type="parTrans" cxnId="{8D958D62-9E76-4A68-A7B8-8BB965035AF6}">
      <dgm:prSet/>
      <dgm:spPr/>
      <dgm:t>
        <a:bodyPr/>
        <a:lstStyle/>
        <a:p>
          <a:endParaRPr lang="en-CA"/>
        </a:p>
      </dgm:t>
    </dgm:pt>
    <dgm:pt modelId="{805546F4-9817-45B5-94FB-73498700C4A0}" type="sibTrans" cxnId="{8D958D62-9E76-4A68-A7B8-8BB965035AF6}">
      <dgm:prSet/>
      <dgm:spPr/>
      <dgm:t>
        <a:bodyPr/>
        <a:lstStyle/>
        <a:p>
          <a:endParaRPr lang="en-CA"/>
        </a:p>
      </dgm:t>
    </dgm:pt>
    <dgm:pt modelId="{CEE9723A-6C94-4FE6-BF73-06506E349CBE}" type="pres">
      <dgm:prSet presAssocID="{28EC28BA-382E-4671-AC28-AD9559CC191D}" presName="Name0" presStyleCnt="0">
        <dgm:presLayoutVars>
          <dgm:chMax/>
          <dgm:chPref val="3"/>
          <dgm:dir/>
          <dgm:animOne val="branch"/>
          <dgm:animLvl val="lvl"/>
        </dgm:presLayoutVars>
      </dgm:prSet>
      <dgm:spPr/>
    </dgm:pt>
    <dgm:pt modelId="{3E726605-28B0-486F-A95D-B4183B287C70}" type="pres">
      <dgm:prSet presAssocID="{FAF4FC71-E150-4D1D-B0B7-5FE7ABE4C8F8}" presName="composite" presStyleCnt="0"/>
      <dgm:spPr/>
    </dgm:pt>
    <dgm:pt modelId="{8673D340-EEA3-4C4E-84CA-B4E45A281076}" type="pres">
      <dgm:prSet presAssocID="{FAF4FC71-E150-4D1D-B0B7-5FE7ABE4C8F8}" presName="FirstChild" presStyleLbl="revTx" presStyleIdx="0" presStyleCnt="6">
        <dgm:presLayoutVars>
          <dgm:chMax val="0"/>
          <dgm:chPref val="0"/>
          <dgm:bulletEnabled val="1"/>
        </dgm:presLayoutVars>
      </dgm:prSet>
      <dgm:spPr/>
    </dgm:pt>
    <dgm:pt modelId="{4AC37955-D54B-4EB7-9BBE-B135DFAE2049}" type="pres">
      <dgm:prSet presAssocID="{FAF4FC71-E150-4D1D-B0B7-5FE7ABE4C8F8}" presName="Parent" presStyleLbl="alignNode1" presStyleIdx="0" presStyleCnt="3">
        <dgm:presLayoutVars>
          <dgm:chMax val="3"/>
          <dgm:chPref val="3"/>
          <dgm:bulletEnabled val="1"/>
        </dgm:presLayoutVars>
      </dgm:prSet>
      <dgm:spPr/>
    </dgm:pt>
    <dgm:pt modelId="{0595DCDC-EE82-4120-A82C-95B294218879}" type="pres">
      <dgm:prSet presAssocID="{FAF4FC71-E150-4D1D-B0B7-5FE7ABE4C8F8}" presName="Accent" presStyleLbl="parChTrans1D1" presStyleIdx="0" presStyleCnt="3"/>
      <dgm:spPr/>
    </dgm:pt>
    <dgm:pt modelId="{7DDD2F44-1F71-4027-A708-3E20C5CE5DE1}" type="pres">
      <dgm:prSet presAssocID="{FAF4FC71-E150-4D1D-B0B7-5FE7ABE4C8F8}" presName="Child" presStyleLbl="revTx" presStyleIdx="1" presStyleCnt="6" custScaleY="41854">
        <dgm:presLayoutVars>
          <dgm:chMax val="0"/>
          <dgm:chPref val="0"/>
          <dgm:bulletEnabled val="1"/>
        </dgm:presLayoutVars>
      </dgm:prSet>
      <dgm:spPr/>
    </dgm:pt>
    <dgm:pt modelId="{B6BDBEA3-4687-4FD1-8265-5C3854F4F6C5}" type="pres">
      <dgm:prSet presAssocID="{CBB2F604-5325-4287-8DA9-D17932A4E682}" presName="sibTrans" presStyleCnt="0"/>
      <dgm:spPr/>
    </dgm:pt>
    <dgm:pt modelId="{1B027651-E5B6-4E97-BB9D-D6D679D75679}" type="pres">
      <dgm:prSet presAssocID="{8BE3EAF7-4295-4F8A-A0FB-93FA443DB93C}" presName="composite" presStyleCnt="0"/>
      <dgm:spPr/>
    </dgm:pt>
    <dgm:pt modelId="{E15018B9-18CF-4554-9C32-4FF86C195755}" type="pres">
      <dgm:prSet presAssocID="{8BE3EAF7-4295-4F8A-A0FB-93FA443DB93C}" presName="FirstChild" presStyleLbl="revTx" presStyleIdx="2" presStyleCnt="6">
        <dgm:presLayoutVars>
          <dgm:chMax val="0"/>
          <dgm:chPref val="0"/>
          <dgm:bulletEnabled val="1"/>
        </dgm:presLayoutVars>
      </dgm:prSet>
      <dgm:spPr/>
    </dgm:pt>
    <dgm:pt modelId="{81133741-E689-4728-9E2F-803448764932}" type="pres">
      <dgm:prSet presAssocID="{8BE3EAF7-4295-4F8A-A0FB-93FA443DB93C}" presName="Parent" presStyleLbl="alignNode1" presStyleIdx="1" presStyleCnt="3">
        <dgm:presLayoutVars>
          <dgm:chMax val="3"/>
          <dgm:chPref val="3"/>
          <dgm:bulletEnabled val="1"/>
        </dgm:presLayoutVars>
      </dgm:prSet>
      <dgm:spPr/>
    </dgm:pt>
    <dgm:pt modelId="{6FC6BF25-1C45-4932-8AD3-B4546708AB9A}" type="pres">
      <dgm:prSet presAssocID="{8BE3EAF7-4295-4F8A-A0FB-93FA443DB93C}" presName="Accent" presStyleLbl="parChTrans1D1" presStyleIdx="1" presStyleCnt="3"/>
      <dgm:spPr/>
    </dgm:pt>
    <dgm:pt modelId="{5796931C-89FD-46B8-A112-5F980FE240B5}" type="pres">
      <dgm:prSet presAssocID="{8BE3EAF7-4295-4F8A-A0FB-93FA443DB93C}" presName="Child" presStyleLbl="revTx" presStyleIdx="3" presStyleCnt="6" custScaleY="48989">
        <dgm:presLayoutVars>
          <dgm:chMax val="0"/>
          <dgm:chPref val="0"/>
          <dgm:bulletEnabled val="1"/>
        </dgm:presLayoutVars>
      </dgm:prSet>
      <dgm:spPr/>
    </dgm:pt>
    <dgm:pt modelId="{4980A0B6-B1BD-4248-96C3-97694B0C5762}" type="pres">
      <dgm:prSet presAssocID="{F3A84FBB-58D4-4D57-88F4-91372999F1FD}" presName="sibTrans" presStyleCnt="0"/>
      <dgm:spPr/>
    </dgm:pt>
    <dgm:pt modelId="{3B24BFA9-F368-4BB1-897A-6E82FC34BFE7}" type="pres">
      <dgm:prSet presAssocID="{4D7B9DE0-9CF5-4723-9182-E670CD6C05C6}" presName="composite" presStyleCnt="0"/>
      <dgm:spPr/>
    </dgm:pt>
    <dgm:pt modelId="{42D73947-5D5C-4AD9-B723-58220C935271}" type="pres">
      <dgm:prSet presAssocID="{4D7B9DE0-9CF5-4723-9182-E670CD6C05C6}" presName="FirstChild" presStyleLbl="revTx" presStyleIdx="4" presStyleCnt="6">
        <dgm:presLayoutVars>
          <dgm:chMax val="0"/>
          <dgm:chPref val="0"/>
          <dgm:bulletEnabled val="1"/>
        </dgm:presLayoutVars>
      </dgm:prSet>
      <dgm:spPr/>
    </dgm:pt>
    <dgm:pt modelId="{6C2E5473-900C-414A-9CA3-71EFABCAD677}" type="pres">
      <dgm:prSet presAssocID="{4D7B9DE0-9CF5-4723-9182-E670CD6C05C6}" presName="Parent" presStyleLbl="alignNode1" presStyleIdx="2" presStyleCnt="3">
        <dgm:presLayoutVars>
          <dgm:chMax val="3"/>
          <dgm:chPref val="3"/>
          <dgm:bulletEnabled val="1"/>
        </dgm:presLayoutVars>
      </dgm:prSet>
      <dgm:spPr/>
    </dgm:pt>
    <dgm:pt modelId="{A98F92F7-25D2-450E-861B-C5AB83C19149}" type="pres">
      <dgm:prSet presAssocID="{4D7B9DE0-9CF5-4723-9182-E670CD6C05C6}" presName="Accent" presStyleLbl="parChTrans1D1" presStyleIdx="2" presStyleCnt="3"/>
      <dgm:spPr/>
    </dgm:pt>
    <dgm:pt modelId="{2E1158CA-D0F9-4D98-8297-849F54916BEE}" type="pres">
      <dgm:prSet presAssocID="{4D7B9DE0-9CF5-4723-9182-E670CD6C05C6}" presName="Child" presStyleLbl="revTx" presStyleIdx="5" presStyleCnt="6" custScaleY="29706">
        <dgm:presLayoutVars>
          <dgm:chMax val="0"/>
          <dgm:chPref val="0"/>
          <dgm:bulletEnabled val="1"/>
        </dgm:presLayoutVars>
      </dgm:prSet>
      <dgm:spPr/>
    </dgm:pt>
  </dgm:ptLst>
  <dgm:cxnLst>
    <dgm:cxn modelId="{E947B401-E1B5-49F6-972A-364F1BB95FA7}" type="presOf" srcId="{4D7B9DE0-9CF5-4723-9182-E670CD6C05C6}" destId="{6C2E5473-900C-414A-9CA3-71EFABCAD677}" srcOrd="0" destOrd="0" presId="urn:microsoft.com/office/officeart/2011/layout/TabList"/>
    <dgm:cxn modelId="{DDC62A0A-3AE0-43FF-B406-2A79DDD9A486}" srcId="{8BE3EAF7-4295-4F8A-A0FB-93FA443DB93C}" destId="{C7C764EF-9FEF-440A-8271-21CE89C9907D}" srcOrd="1" destOrd="0" parTransId="{FAF970B6-A7F2-4234-A6BB-3ABD35336227}" sibTransId="{1E28FFB5-C396-4661-A7C5-6B9931741AFA}"/>
    <dgm:cxn modelId="{927F350E-E8C7-45C4-B150-FDAFE7B5476E}" type="presOf" srcId="{C7C764EF-9FEF-440A-8271-21CE89C9907D}" destId="{5796931C-89FD-46B8-A112-5F980FE240B5}" srcOrd="0" destOrd="0" presId="urn:microsoft.com/office/officeart/2011/layout/TabList"/>
    <dgm:cxn modelId="{D2177214-A243-4F60-A57E-2B6A0898EBCB}" srcId="{4D7B9DE0-9CF5-4723-9182-E670CD6C05C6}" destId="{6BEDFF40-9846-4974-87F0-B63ABD845E8A}" srcOrd="0" destOrd="0" parTransId="{E70EAE56-32F8-4BF1-98D3-61817FB5A193}" sibTransId="{2022E48F-348B-4B14-85A5-406444079462}"/>
    <dgm:cxn modelId="{703AD522-B7F8-477C-85C2-186032B0EE33}" type="presOf" srcId="{28EC28BA-382E-4671-AC28-AD9559CC191D}" destId="{CEE9723A-6C94-4FE6-BF73-06506E349CBE}" srcOrd="0" destOrd="0" presId="urn:microsoft.com/office/officeart/2011/layout/TabList"/>
    <dgm:cxn modelId="{8E16E75E-6192-4AC9-87AE-098834B4D0CF}" type="presOf" srcId="{8D0D8DBE-3CAA-4AA2-9922-525F43CBB51D}" destId="{E15018B9-18CF-4554-9C32-4FF86C195755}" srcOrd="0" destOrd="0" presId="urn:microsoft.com/office/officeart/2011/layout/TabList"/>
    <dgm:cxn modelId="{8D958D62-9E76-4A68-A7B8-8BB965035AF6}" srcId="{8BE3EAF7-4295-4F8A-A0FB-93FA443DB93C}" destId="{11634AAF-4CCE-4DA7-AAFF-70208D45567B}" srcOrd="2" destOrd="0" parTransId="{F1983DA4-488A-42F3-B64E-739B42B70A71}" sibTransId="{805546F4-9817-45B5-94FB-73498700C4A0}"/>
    <dgm:cxn modelId="{18117E43-6A6A-41A9-934E-2F256423D62E}" srcId="{8BE3EAF7-4295-4F8A-A0FB-93FA443DB93C}" destId="{8D0D8DBE-3CAA-4AA2-9922-525F43CBB51D}" srcOrd="0" destOrd="0" parTransId="{119B2CC4-CA3C-4426-A51A-8F7ED216EFBF}" sibTransId="{68D544E3-60C3-4515-97F9-BD208E94B230}"/>
    <dgm:cxn modelId="{27C70645-CCC3-4902-A258-42DE3DE95CDC}" srcId="{28EC28BA-382E-4671-AC28-AD9559CC191D}" destId="{8BE3EAF7-4295-4F8A-A0FB-93FA443DB93C}" srcOrd="1" destOrd="0" parTransId="{08B2079D-12CA-4056-9136-8CD6D207B491}" sibTransId="{F3A84FBB-58D4-4D57-88F4-91372999F1FD}"/>
    <dgm:cxn modelId="{42CB5265-176B-4819-8314-A66C67D5CE2B}" srcId="{FAF4FC71-E150-4D1D-B0B7-5FE7ABE4C8F8}" destId="{A31BD47B-E582-4A34-807E-D65C157CD8E0}" srcOrd="0" destOrd="0" parTransId="{A2D209D3-0732-4B3F-90F9-8AA87217AB5D}" sibTransId="{0006F641-507B-4888-BCC2-99F0F23A3D97}"/>
    <dgm:cxn modelId="{DA9FFF4E-38FD-4A45-BE24-AB99121AD0CB}" type="presOf" srcId="{2A8221B1-9E54-43DD-84F2-66EEFD5BFF75}" destId="{2E1158CA-D0F9-4D98-8297-849F54916BEE}" srcOrd="0" destOrd="0" presId="urn:microsoft.com/office/officeart/2011/layout/TabList"/>
    <dgm:cxn modelId="{0B234E73-6D35-4C08-8412-5FEA8A6D0B10}" srcId="{FAF4FC71-E150-4D1D-B0B7-5FE7ABE4C8F8}" destId="{22500796-802D-42A3-BED4-3B47E90E5AA9}" srcOrd="1" destOrd="0" parTransId="{8CE6AC95-90F0-447B-A758-E2003BCA3AC8}" sibTransId="{DC74C6A7-2732-4C0A-BA40-3FC6468E4E1F}"/>
    <dgm:cxn modelId="{63F0117A-092F-4C27-A6B2-9007C4970218}" type="presOf" srcId="{FAF4FC71-E150-4D1D-B0B7-5FE7ABE4C8F8}" destId="{4AC37955-D54B-4EB7-9BBE-B135DFAE2049}" srcOrd="0" destOrd="0" presId="urn:microsoft.com/office/officeart/2011/layout/TabList"/>
    <dgm:cxn modelId="{DDD24C8F-2FE9-4F1A-A1BB-C6FD7E7C5709}" type="presOf" srcId="{A31BD47B-E582-4A34-807E-D65C157CD8E0}" destId="{8673D340-EEA3-4C4E-84CA-B4E45A281076}" srcOrd="0" destOrd="0" presId="urn:microsoft.com/office/officeart/2011/layout/TabList"/>
    <dgm:cxn modelId="{9A9D4DB8-6BFF-4A27-AD69-656C48465430}" type="presOf" srcId="{6BEDFF40-9846-4974-87F0-B63ABD845E8A}" destId="{42D73947-5D5C-4AD9-B723-58220C935271}" srcOrd="0" destOrd="0" presId="urn:microsoft.com/office/officeart/2011/layout/TabList"/>
    <dgm:cxn modelId="{580558C2-B9EE-4E50-B0EC-C66452F3270A}" type="presOf" srcId="{8BE3EAF7-4295-4F8A-A0FB-93FA443DB93C}" destId="{81133741-E689-4728-9E2F-803448764932}" srcOrd="0" destOrd="0" presId="urn:microsoft.com/office/officeart/2011/layout/TabList"/>
    <dgm:cxn modelId="{024A30D6-ADE9-44BF-AC9B-56600C897955}" srcId="{28EC28BA-382E-4671-AC28-AD9559CC191D}" destId="{FAF4FC71-E150-4D1D-B0B7-5FE7ABE4C8F8}" srcOrd="0" destOrd="0" parTransId="{C2B52E96-11FC-49A4-B358-61C78918CA25}" sibTransId="{CBB2F604-5325-4287-8DA9-D17932A4E682}"/>
    <dgm:cxn modelId="{D471A6DE-5309-4DA7-B7A9-574963323B6F}" srcId="{28EC28BA-382E-4671-AC28-AD9559CC191D}" destId="{4D7B9DE0-9CF5-4723-9182-E670CD6C05C6}" srcOrd="2" destOrd="0" parTransId="{2046574A-4661-40C6-9543-C2342A3A4E21}" sibTransId="{6FB3759A-96DC-45CC-976A-A8FF6C279EA1}"/>
    <dgm:cxn modelId="{5788ADE7-1834-4B83-81AA-B1A0F32BD0EA}" type="presOf" srcId="{22500796-802D-42A3-BED4-3B47E90E5AA9}" destId="{7DDD2F44-1F71-4027-A708-3E20C5CE5DE1}" srcOrd="0" destOrd="0" presId="urn:microsoft.com/office/officeart/2011/layout/TabList"/>
    <dgm:cxn modelId="{6BB55BEB-B11C-4218-BAA6-F431D66F4EEC}" type="presOf" srcId="{11634AAF-4CCE-4DA7-AAFF-70208D45567B}" destId="{5796931C-89FD-46B8-A112-5F980FE240B5}" srcOrd="0" destOrd="1" presId="urn:microsoft.com/office/officeart/2011/layout/TabList"/>
    <dgm:cxn modelId="{63871DFD-EF83-4A6F-81A1-A475936BEFA4}" srcId="{4D7B9DE0-9CF5-4723-9182-E670CD6C05C6}" destId="{2A8221B1-9E54-43DD-84F2-66EEFD5BFF75}" srcOrd="1" destOrd="0" parTransId="{9CC1AE69-CAAE-4AA5-B58D-61C85ADD089E}" sibTransId="{F07E2A50-BA1D-4733-842C-5580C821B831}"/>
    <dgm:cxn modelId="{A854AECC-6530-490A-A139-3F010E888485}" type="presParOf" srcId="{CEE9723A-6C94-4FE6-BF73-06506E349CBE}" destId="{3E726605-28B0-486F-A95D-B4183B287C70}" srcOrd="0" destOrd="0" presId="urn:microsoft.com/office/officeart/2011/layout/TabList"/>
    <dgm:cxn modelId="{5357B8FF-D96D-40A1-80EA-66D81EFAB192}" type="presParOf" srcId="{3E726605-28B0-486F-A95D-B4183B287C70}" destId="{8673D340-EEA3-4C4E-84CA-B4E45A281076}" srcOrd="0" destOrd="0" presId="urn:microsoft.com/office/officeart/2011/layout/TabList"/>
    <dgm:cxn modelId="{0CE3A9D2-8774-435D-9863-5034AF97E5AE}" type="presParOf" srcId="{3E726605-28B0-486F-A95D-B4183B287C70}" destId="{4AC37955-D54B-4EB7-9BBE-B135DFAE2049}" srcOrd="1" destOrd="0" presId="urn:microsoft.com/office/officeart/2011/layout/TabList"/>
    <dgm:cxn modelId="{7379994F-C6BF-4C36-997A-8CA505AA14DE}" type="presParOf" srcId="{3E726605-28B0-486F-A95D-B4183B287C70}" destId="{0595DCDC-EE82-4120-A82C-95B294218879}" srcOrd="2" destOrd="0" presId="urn:microsoft.com/office/officeart/2011/layout/TabList"/>
    <dgm:cxn modelId="{13CA8E40-EF6B-4EE1-B272-82415981C509}" type="presParOf" srcId="{CEE9723A-6C94-4FE6-BF73-06506E349CBE}" destId="{7DDD2F44-1F71-4027-A708-3E20C5CE5DE1}" srcOrd="1" destOrd="0" presId="urn:microsoft.com/office/officeart/2011/layout/TabList"/>
    <dgm:cxn modelId="{F361BFC4-6F40-4588-A07C-CC119690E462}" type="presParOf" srcId="{CEE9723A-6C94-4FE6-BF73-06506E349CBE}" destId="{B6BDBEA3-4687-4FD1-8265-5C3854F4F6C5}" srcOrd="2" destOrd="0" presId="urn:microsoft.com/office/officeart/2011/layout/TabList"/>
    <dgm:cxn modelId="{6EB08B0E-5ECD-4642-85D2-CE8CACFF728D}" type="presParOf" srcId="{CEE9723A-6C94-4FE6-BF73-06506E349CBE}" destId="{1B027651-E5B6-4E97-BB9D-D6D679D75679}" srcOrd="3" destOrd="0" presId="urn:microsoft.com/office/officeart/2011/layout/TabList"/>
    <dgm:cxn modelId="{EA37A878-B1A2-4E0D-8CE7-187F373040EC}" type="presParOf" srcId="{1B027651-E5B6-4E97-BB9D-D6D679D75679}" destId="{E15018B9-18CF-4554-9C32-4FF86C195755}" srcOrd="0" destOrd="0" presId="urn:microsoft.com/office/officeart/2011/layout/TabList"/>
    <dgm:cxn modelId="{AAF94E64-656F-45B9-812A-CE1586067A04}" type="presParOf" srcId="{1B027651-E5B6-4E97-BB9D-D6D679D75679}" destId="{81133741-E689-4728-9E2F-803448764932}" srcOrd="1" destOrd="0" presId="urn:microsoft.com/office/officeart/2011/layout/TabList"/>
    <dgm:cxn modelId="{BC63D6C2-FA4B-4BA1-BEEF-64959640103E}" type="presParOf" srcId="{1B027651-E5B6-4E97-BB9D-D6D679D75679}" destId="{6FC6BF25-1C45-4932-8AD3-B4546708AB9A}" srcOrd="2" destOrd="0" presId="urn:microsoft.com/office/officeart/2011/layout/TabList"/>
    <dgm:cxn modelId="{751F92F8-690A-4D2E-87B5-070E05A99F4E}" type="presParOf" srcId="{CEE9723A-6C94-4FE6-BF73-06506E349CBE}" destId="{5796931C-89FD-46B8-A112-5F980FE240B5}" srcOrd="4" destOrd="0" presId="urn:microsoft.com/office/officeart/2011/layout/TabList"/>
    <dgm:cxn modelId="{17307DB3-52C4-4336-A751-B71DCF7611BA}" type="presParOf" srcId="{CEE9723A-6C94-4FE6-BF73-06506E349CBE}" destId="{4980A0B6-B1BD-4248-96C3-97694B0C5762}" srcOrd="5" destOrd="0" presId="urn:microsoft.com/office/officeart/2011/layout/TabList"/>
    <dgm:cxn modelId="{EA93D408-CD96-443A-B525-A7C0C29A2C8A}" type="presParOf" srcId="{CEE9723A-6C94-4FE6-BF73-06506E349CBE}" destId="{3B24BFA9-F368-4BB1-897A-6E82FC34BFE7}" srcOrd="6" destOrd="0" presId="urn:microsoft.com/office/officeart/2011/layout/TabList"/>
    <dgm:cxn modelId="{E03DF510-5C18-494E-B852-ABD3E55DF75B}" type="presParOf" srcId="{3B24BFA9-F368-4BB1-897A-6E82FC34BFE7}" destId="{42D73947-5D5C-4AD9-B723-58220C935271}" srcOrd="0" destOrd="0" presId="urn:microsoft.com/office/officeart/2011/layout/TabList"/>
    <dgm:cxn modelId="{ABFA7B31-6883-4A6F-961C-16AB21AD2034}" type="presParOf" srcId="{3B24BFA9-F368-4BB1-897A-6E82FC34BFE7}" destId="{6C2E5473-900C-414A-9CA3-71EFABCAD677}" srcOrd="1" destOrd="0" presId="urn:microsoft.com/office/officeart/2011/layout/TabList"/>
    <dgm:cxn modelId="{412169D2-E31B-48BC-A1AB-C9C13D388F1C}" type="presParOf" srcId="{3B24BFA9-F368-4BB1-897A-6E82FC34BFE7}" destId="{A98F92F7-25D2-450E-861B-C5AB83C19149}" srcOrd="2" destOrd="0" presId="urn:microsoft.com/office/officeart/2011/layout/TabList"/>
    <dgm:cxn modelId="{A8D75137-A990-439B-85B4-5EEFCE2E318B}" type="presParOf" srcId="{CEE9723A-6C94-4FE6-BF73-06506E349CBE}" destId="{2E1158CA-D0F9-4D98-8297-849F54916BEE}" srcOrd="7" destOrd="0" presId="urn:microsoft.com/office/officeart/2011/layout/Tab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F92F7-25D2-450E-861B-C5AB83C19149}">
      <dsp:nvSpPr>
        <dsp:cNvPr id="0" name=""/>
        <dsp:cNvSpPr/>
      </dsp:nvSpPr>
      <dsp:spPr>
        <a:xfrm>
          <a:off x="0" y="3569372"/>
          <a:ext cx="7924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C6BF25-1C45-4932-8AD3-B4546708AB9A}">
      <dsp:nvSpPr>
        <dsp:cNvPr id="0" name=""/>
        <dsp:cNvSpPr/>
      </dsp:nvSpPr>
      <dsp:spPr>
        <a:xfrm>
          <a:off x="0" y="2096507"/>
          <a:ext cx="7924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95DCDC-EE82-4120-A82C-95B294218879}">
      <dsp:nvSpPr>
        <dsp:cNvPr id="0" name=""/>
        <dsp:cNvSpPr/>
      </dsp:nvSpPr>
      <dsp:spPr>
        <a:xfrm>
          <a:off x="0" y="727197"/>
          <a:ext cx="79248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73D340-EEA3-4C4E-84CA-B4E45A281076}">
      <dsp:nvSpPr>
        <dsp:cNvPr id="0" name=""/>
        <dsp:cNvSpPr/>
      </dsp:nvSpPr>
      <dsp:spPr>
        <a:xfrm>
          <a:off x="2060447" y="1621"/>
          <a:ext cx="5864352" cy="725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kern="1200" dirty="0">
              <a:ea typeface="+mn-lt"/>
              <a:cs typeface="+mn-lt"/>
            </a:rPr>
            <a:t>Without welding or brazing can be considered mechanical repairs. </a:t>
          </a:r>
          <a:endParaRPr lang="en-CA" sz="1500" kern="1200" dirty="0"/>
        </a:p>
      </dsp:txBody>
      <dsp:txXfrm>
        <a:off x="2060447" y="1621"/>
        <a:ext cx="5864352" cy="725575"/>
      </dsp:txXfrm>
    </dsp:sp>
    <dsp:sp modelId="{4AC37955-D54B-4EB7-9BBE-B135DFAE2049}">
      <dsp:nvSpPr>
        <dsp:cNvPr id="0" name=""/>
        <dsp:cNvSpPr/>
      </dsp:nvSpPr>
      <dsp:spPr>
        <a:xfrm>
          <a:off x="0" y="1621"/>
          <a:ext cx="2060448" cy="72557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ea typeface="+mn-lt"/>
              <a:cs typeface="+mn-lt"/>
            </a:rPr>
            <a:t>Like-for-like Replacement </a:t>
          </a:r>
          <a:endParaRPr lang="en-CA" sz="2100" kern="1200" dirty="0"/>
        </a:p>
      </dsp:txBody>
      <dsp:txXfrm>
        <a:off x="35426" y="37047"/>
        <a:ext cx="1989596" cy="690149"/>
      </dsp:txXfrm>
    </dsp:sp>
    <dsp:sp modelId="{7DDD2F44-1F71-4027-A708-3E20C5CE5DE1}">
      <dsp:nvSpPr>
        <dsp:cNvPr id="0" name=""/>
        <dsp:cNvSpPr/>
      </dsp:nvSpPr>
      <dsp:spPr>
        <a:xfrm>
          <a:off x="0" y="727197"/>
          <a:ext cx="7924800" cy="60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ea typeface="+mn-lt"/>
              <a:cs typeface="+mn-lt"/>
            </a:rPr>
            <a:t>For details see </a:t>
          </a:r>
          <a:r>
            <a:rPr lang="en-US" sz="1100" kern="1200" dirty="0">
              <a:ea typeface="+mn-lt"/>
              <a:cs typeface="+mn-lt"/>
              <a:hlinkClick xmlns:r="http://schemas.openxmlformats.org/officeDocument/2006/relationships" r:id="rId1"/>
            </a:rPr>
            <a:t>SAFETY INFORMATION BULLETIN: SB05-01 </a:t>
          </a:r>
          <a:r>
            <a:rPr lang="en-US" sz="1100" kern="1200" dirty="0">
              <a:ea typeface="+mn-lt"/>
              <a:cs typeface="+mn-lt"/>
            </a:rPr>
            <a:t>- Guideline for Maintenance Replacement of Mechanically Assembled Items in Existing Pressure Piping Systems.</a:t>
          </a:r>
          <a:endParaRPr lang="en-CA" sz="1100" kern="1200" dirty="0"/>
        </a:p>
        <a:p>
          <a:pPr marL="57150" lvl="1" indent="-57150" algn="l" defTabSz="488950">
            <a:lnSpc>
              <a:spcPct val="90000"/>
            </a:lnSpc>
            <a:spcBef>
              <a:spcPct val="0"/>
            </a:spcBef>
            <a:spcAft>
              <a:spcPct val="15000"/>
            </a:spcAft>
            <a:buFont typeface="Arial" panose="020B0604020202020204" pitchFamily="34" charset="0"/>
            <a:buChar char="•"/>
          </a:pPr>
          <a:r>
            <a:rPr lang="en-US" sz="1100" b="1" kern="1200" dirty="0">
              <a:ea typeface="+mn-lt"/>
              <a:cs typeface="+mn-lt"/>
            </a:rPr>
            <a:t>For this type of work, none of the following is required: design registration, contractor with a CofA and inspection by TSSA.</a:t>
          </a:r>
          <a:endParaRPr lang="en-CA" sz="1100" b="1" kern="1200" dirty="0"/>
        </a:p>
      </dsp:txBody>
      <dsp:txXfrm>
        <a:off x="0" y="727197"/>
        <a:ext cx="7924800" cy="607455"/>
      </dsp:txXfrm>
    </dsp:sp>
    <dsp:sp modelId="{E15018B9-18CF-4554-9C32-4FF86C195755}">
      <dsp:nvSpPr>
        <dsp:cNvPr id="0" name=""/>
        <dsp:cNvSpPr/>
      </dsp:nvSpPr>
      <dsp:spPr>
        <a:xfrm>
          <a:off x="2060447" y="1370931"/>
          <a:ext cx="5864352" cy="725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CA" sz="1500" kern="1200" dirty="0"/>
            <a:t>No changes: to s</a:t>
          </a:r>
          <a:r>
            <a:rPr lang="en-US" sz="1500" kern="1200" dirty="0" err="1">
              <a:ea typeface="+mn-lt"/>
              <a:cs typeface="+mn-lt"/>
            </a:rPr>
            <a:t>ervice</a:t>
          </a:r>
          <a:r>
            <a:rPr lang="en-US" sz="1500" kern="1200" dirty="0">
              <a:ea typeface="+mn-lt"/>
              <a:cs typeface="+mn-lt"/>
            </a:rPr>
            <a:t> fluid, increase to maximum operating pressure or operating temperature, overpressure protection arrangement, no energy source added (heat exchanger, boiler, pump, compressor) </a:t>
          </a:r>
          <a:r>
            <a:rPr lang="en-CA" sz="1500" kern="1200" dirty="0"/>
            <a:t> </a:t>
          </a:r>
        </a:p>
      </dsp:txBody>
      <dsp:txXfrm>
        <a:off x="2060447" y="1370931"/>
        <a:ext cx="5864352" cy="725575"/>
      </dsp:txXfrm>
    </dsp:sp>
    <dsp:sp modelId="{81133741-E689-4728-9E2F-803448764932}">
      <dsp:nvSpPr>
        <dsp:cNvPr id="0" name=""/>
        <dsp:cNvSpPr/>
      </dsp:nvSpPr>
      <dsp:spPr>
        <a:xfrm>
          <a:off x="0" y="1370931"/>
          <a:ext cx="2060448" cy="72557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CA" sz="2100" kern="1200" dirty="0"/>
            <a:t>No changes</a:t>
          </a:r>
        </a:p>
      </dsp:txBody>
      <dsp:txXfrm>
        <a:off x="35426" y="1406357"/>
        <a:ext cx="1989596" cy="690149"/>
      </dsp:txXfrm>
    </dsp:sp>
    <dsp:sp modelId="{5796931C-89FD-46B8-A112-5F980FE240B5}">
      <dsp:nvSpPr>
        <dsp:cNvPr id="0" name=""/>
        <dsp:cNvSpPr/>
      </dsp:nvSpPr>
      <dsp:spPr>
        <a:xfrm>
          <a:off x="0" y="2096507"/>
          <a:ext cx="7924800" cy="711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ea typeface="+mn-lt"/>
              <a:cs typeface="+mn-lt"/>
            </a:rPr>
            <a:t>The piping repair specification is applicable so no engineering review would be needed.</a:t>
          </a:r>
          <a:endParaRPr lang="en-CA" sz="1100" kern="1200" dirty="0"/>
        </a:p>
        <a:p>
          <a:pPr marL="57150" lvl="1" indent="-57150" algn="l" defTabSz="488950">
            <a:lnSpc>
              <a:spcPct val="90000"/>
            </a:lnSpc>
            <a:spcBef>
              <a:spcPct val="0"/>
            </a:spcBef>
            <a:spcAft>
              <a:spcPct val="15000"/>
            </a:spcAft>
            <a:buFont typeface="Arial" panose="020B0604020202020204" pitchFamily="34" charset="0"/>
            <a:buChar char="•"/>
          </a:pPr>
          <a:r>
            <a:rPr lang="en-US" sz="1100" b="1" kern="1200" dirty="0">
              <a:ea typeface="+mn-lt"/>
              <a:cs typeface="+mn-lt"/>
            </a:rPr>
            <a:t>Inspection by TSSA inspector is required and contractor performing work will need to have appropriate Certificate of Authorization. </a:t>
          </a:r>
          <a:endParaRPr lang="en-CA" sz="1100" b="1" kern="1200" dirty="0"/>
        </a:p>
      </dsp:txBody>
      <dsp:txXfrm>
        <a:off x="0" y="2096507"/>
        <a:ext cx="7924800" cy="711011"/>
      </dsp:txXfrm>
    </dsp:sp>
    <dsp:sp modelId="{42D73947-5D5C-4AD9-B723-58220C935271}">
      <dsp:nvSpPr>
        <dsp:cNvPr id="0" name=""/>
        <dsp:cNvSpPr/>
      </dsp:nvSpPr>
      <dsp:spPr>
        <a:xfrm>
          <a:off x="2060447" y="2843797"/>
          <a:ext cx="5864352" cy="725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CA" sz="1500" kern="1200" dirty="0"/>
            <a:t> </a:t>
          </a:r>
        </a:p>
      </dsp:txBody>
      <dsp:txXfrm>
        <a:off x="2060447" y="2843797"/>
        <a:ext cx="5864352" cy="725575"/>
      </dsp:txXfrm>
    </dsp:sp>
    <dsp:sp modelId="{6C2E5473-900C-414A-9CA3-71EFABCAD677}">
      <dsp:nvSpPr>
        <dsp:cNvPr id="0" name=""/>
        <dsp:cNvSpPr/>
      </dsp:nvSpPr>
      <dsp:spPr>
        <a:xfrm>
          <a:off x="0" y="2843797"/>
          <a:ext cx="2060448" cy="72557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CA" sz="2100" kern="1200" dirty="0"/>
            <a:t>All other</a:t>
          </a:r>
        </a:p>
      </dsp:txBody>
      <dsp:txXfrm>
        <a:off x="35426" y="2879223"/>
        <a:ext cx="1989596" cy="690149"/>
      </dsp:txXfrm>
    </dsp:sp>
    <dsp:sp modelId="{2E1158CA-D0F9-4D98-8297-849F54916BEE}">
      <dsp:nvSpPr>
        <dsp:cNvPr id="0" name=""/>
        <dsp:cNvSpPr/>
      </dsp:nvSpPr>
      <dsp:spPr>
        <a:xfrm>
          <a:off x="0" y="3569372"/>
          <a:ext cx="7924800" cy="431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US" sz="1100" b="1" kern="1200" dirty="0">
              <a:latin typeface="Calibri"/>
              <a:cs typeface="Calibri"/>
            </a:rPr>
            <a:t>All other work will require design registration of impacted portion, inspection by TSSA inspector and contractor performing work will need to have appropriate Certificate of Authorization.</a:t>
          </a:r>
          <a:endParaRPr lang="en-CA" sz="1100" b="1" kern="1200" dirty="0"/>
        </a:p>
      </dsp:txBody>
      <dsp:txXfrm>
        <a:off x="0" y="3569372"/>
        <a:ext cx="7924800" cy="431143"/>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CE16CE96-B57C-5949-BC55-340F64787FF2}" type="datetimeFigureOut">
              <a:rPr lang="en-US" smtClean="0"/>
              <a:t>7/12/2021</a:t>
            </a:fld>
            <a:endParaRPr lang="en-US"/>
          </a:p>
        </p:txBody>
      </p:sp>
      <p:sp>
        <p:nvSpPr>
          <p:cNvPr id="4" name="Slide Image Placeholder 3"/>
          <p:cNvSpPr>
            <a:spLocks noGrp="1" noRot="1" noChangeAspect="1"/>
          </p:cNvSpPr>
          <p:nvPr>
            <p:ph type="sldImg" idx="2"/>
          </p:nvPr>
        </p:nvSpPr>
        <p:spPr>
          <a:xfrm>
            <a:off x="441325" y="685800"/>
            <a:ext cx="6097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40805785-BEBE-664C-A13F-B15DCE228FEA}" type="slidenum">
              <a:rPr lang="en-US" smtClean="0"/>
              <a:t>‹#›</a:t>
            </a:fld>
            <a:endParaRPr lang="en-US"/>
          </a:p>
        </p:txBody>
      </p:sp>
    </p:spTree>
    <p:extLst>
      <p:ext uri="{BB962C8B-B14F-4D97-AF65-F5344CB8AC3E}">
        <p14:creationId xmlns:p14="http://schemas.microsoft.com/office/powerpoint/2010/main" val="36501010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0805785-BEBE-664C-A13F-B15DCE228FEA}" type="slidenum">
              <a:rPr lang="en-US" smtClean="0"/>
              <a:t>1</a:t>
            </a:fld>
            <a:endParaRPr lang="en-US"/>
          </a:p>
        </p:txBody>
      </p:sp>
    </p:spTree>
    <p:extLst>
      <p:ext uri="{BB962C8B-B14F-4D97-AF65-F5344CB8AC3E}">
        <p14:creationId xmlns:p14="http://schemas.microsoft.com/office/powerpoint/2010/main" val="58412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805785-BEBE-664C-A13F-B15DCE228F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8947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805785-BEBE-664C-A13F-B15DCE228F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669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0805785-BEBE-664C-A13F-B15DCE228FEA}" type="slidenum">
              <a:rPr lang="en-US" smtClean="0"/>
              <a:t>17</a:t>
            </a:fld>
            <a:endParaRPr lang="en-US"/>
          </a:p>
        </p:txBody>
      </p:sp>
    </p:spTree>
    <p:extLst>
      <p:ext uri="{BB962C8B-B14F-4D97-AF65-F5344CB8AC3E}">
        <p14:creationId xmlns:p14="http://schemas.microsoft.com/office/powerpoint/2010/main" val="1810453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0805785-BEBE-664C-A13F-B15DCE228FEA}" type="slidenum">
              <a:rPr lang="en-US" smtClean="0"/>
              <a:t>3</a:t>
            </a:fld>
            <a:endParaRPr lang="en-US"/>
          </a:p>
        </p:txBody>
      </p:sp>
    </p:spTree>
    <p:extLst>
      <p:ext uri="{BB962C8B-B14F-4D97-AF65-F5344CB8AC3E}">
        <p14:creationId xmlns:p14="http://schemas.microsoft.com/office/powerpoint/2010/main" val="271162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0805785-BEBE-664C-A13F-B15DCE228FEA}" type="slidenum">
              <a:rPr lang="en-US" smtClean="0"/>
              <a:t>4</a:t>
            </a:fld>
            <a:endParaRPr lang="en-US"/>
          </a:p>
        </p:txBody>
      </p:sp>
    </p:spTree>
    <p:extLst>
      <p:ext uri="{BB962C8B-B14F-4D97-AF65-F5344CB8AC3E}">
        <p14:creationId xmlns:p14="http://schemas.microsoft.com/office/powerpoint/2010/main" val="347540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0805785-BEBE-664C-A13F-B15DCE228FEA}" type="slidenum">
              <a:rPr lang="en-US" smtClean="0"/>
              <a:t>5</a:t>
            </a:fld>
            <a:endParaRPr lang="en-US"/>
          </a:p>
        </p:txBody>
      </p:sp>
    </p:spTree>
    <p:extLst>
      <p:ext uri="{BB962C8B-B14F-4D97-AF65-F5344CB8AC3E}">
        <p14:creationId xmlns:p14="http://schemas.microsoft.com/office/powerpoint/2010/main" val="2843286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0805785-BEBE-664C-A13F-B15DCE228FEA}" type="slidenum">
              <a:rPr lang="en-US" smtClean="0"/>
              <a:t>6</a:t>
            </a:fld>
            <a:endParaRPr lang="en-US"/>
          </a:p>
        </p:txBody>
      </p:sp>
    </p:spTree>
    <p:extLst>
      <p:ext uri="{BB962C8B-B14F-4D97-AF65-F5344CB8AC3E}">
        <p14:creationId xmlns:p14="http://schemas.microsoft.com/office/powerpoint/2010/main" val="394437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0805785-BEBE-664C-A13F-B15DCE228FEA}" type="slidenum">
              <a:rPr lang="en-US" smtClean="0"/>
              <a:t>7</a:t>
            </a:fld>
            <a:endParaRPr lang="en-US"/>
          </a:p>
        </p:txBody>
      </p:sp>
    </p:spTree>
    <p:extLst>
      <p:ext uri="{BB962C8B-B14F-4D97-AF65-F5344CB8AC3E}">
        <p14:creationId xmlns:p14="http://schemas.microsoft.com/office/powerpoint/2010/main" val="63648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0805785-BEBE-664C-A13F-B15DCE228FEA}" type="slidenum">
              <a:rPr lang="en-US" smtClean="0"/>
              <a:t>8</a:t>
            </a:fld>
            <a:endParaRPr lang="en-US"/>
          </a:p>
        </p:txBody>
      </p:sp>
    </p:spTree>
    <p:extLst>
      <p:ext uri="{BB962C8B-B14F-4D97-AF65-F5344CB8AC3E}">
        <p14:creationId xmlns:p14="http://schemas.microsoft.com/office/powerpoint/2010/main" val="311633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9</a:t>
            </a:fld>
            <a:endParaRPr lang="en-US"/>
          </a:p>
        </p:txBody>
      </p:sp>
    </p:spTree>
    <p:extLst>
      <p:ext uri="{BB962C8B-B14F-4D97-AF65-F5344CB8AC3E}">
        <p14:creationId xmlns:p14="http://schemas.microsoft.com/office/powerpoint/2010/main" val="302170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0805785-BEBE-664C-A13F-B15DCE228FEA}" type="slidenum">
              <a:rPr lang="en-US" smtClean="0"/>
              <a:t>10</a:t>
            </a:fld>
            <a:endParaRPr lang="en-US"/>
          </a:p>
        </p:txBody>
      </p:sp>
    </p:spTree>
    <p:extLst>
      <p:ext uri="{BB962C8B-B14F-4D97-AF65-F5344CB8AC3E}">
        <p14:creationId xmlns:p14="http://schemas.microsoft.com/office/powerpoint/2010/main" val="42279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2"/>
          <p:cNvSpPr>
            <a:spLocks noGrp="1"/>
          </p:cNvSpPr>
          <p:nvPr>
            <p:ph type="body" sz="quarter" idx="25" hasCustomPrompt="1"/>
          </p:nvPr>
        </p:nvSpPr>
        <p:spPr>
          <a:xfrm>
            <a:off x="466725" y="669925"/>
            <a:ext cx="6629400" cy="322263"/>
          </a:xfrm>
        </p:spPr>
        <p:txBody>
          <a:bodyPr lIns="91440" tIns="0" rIns="0"/>
          <a:lstStyle>
            <a:lvl1pPr marL="0" indent="0">
              <a:buNone/>
              <a:defRPr sz="1200" b="0" baseline="0">
                <a:solidFill>
                  <a:srgbClr val="FF0000"/>
                </a:solidFill>
              </a:defRPr>
            </a:lvl1pPr>
          </a:lstStyle>
          <a:p>
            <a:pPr lvl="0"/>
            <a:r>
              <a:rPr lang="en-US"/>
              <a:t>SUBTITLE OR DESCRIPTION GOES HERE</a:t>
            </a:r>
          </a:p>
        </p:txBody>
      </p:sp>
      <p:sp>
        <p:nvSpPr>
          <p:cNvPr id="13" name="Text Placeholder 12"/>
          <p:cNvSpPr>
            <a:spLocks noGrp="1"/>
          </p:cNvSpPr>
          <p:nvPr>
            <p:ph type="body" sz="quarter" idx="26"/>
          </p:nvPr>
        </p:nvSpPr>
        <p:spPr>
          <a:xfrm>
            <a:off x="468313" y="1208088"/>
            <a:ext cx="7989887" cy="3133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27" hasCustomPrompt="1"/>
          </p:nvPr>
        </p:nvSpPr>
        <p:spPr>
          <a:xfrm>
            <a:off x="468313" y="230188"/>
            <a:ext cx="6627812" cy="439737"/>
          </a:xfrm>
        </p:spPr>
        <p:txBody>
          <a:bodyPr/>
          <a:lstStyle>
            <a:lvl1pPr marL="0" indent="0">
              <a:buNone/>
              <a:defRPr sz="2800" b="1" baseline="0">
                <a:solidFill>
                  <a:schemeClr val="tx1">
                    <a:lumMod val="75000"/>
                    <a:lumOff val="25000"/>
                  </a:schemeClr>
                </a:solidFill>
              </a:defRPr>
            </a:lvl1pPr>
          </a:lstStyle>
          <a:p>
            <a:pPr lvl="0"/>
            <a:r>
              <a:rPr lang="en-US"/>
              <a:t>HEADLINE GOES HERE</a:t>
            </a:r>
          </a:p>
        </p:txBody>
      </p:sp>
    </p:spTree>
    <p:extLst>
      <p:ext uri="{BB962C8B-B14F-4D97-AF65-F5344CB8AC3E}">
        <p14:creationId xmlns:p14="http://schemas.microsoft.com/office/powerpoint/2010/main" val="360220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a:t>WELCOME</a:t>
            </a:r>
            <a:br>
              <a:rPr lang="en-US"/>
            </a:br>
            <a:r>
              <a:rPr lang="en-US"/>
              <a:t>TO OUR</a:t>
            </a:r>
            <a:br>
              <a:rPr lang="en-US"/>
            </a:br>
            <a:r>
              <a:rPr lang="en-US"/>
              <a:t>AWESOME</a:t>
            </a:r>
            <a:br>
              <a:rPr lang="en-US"/>
            </a:br>
            <a:r>
              <a:rPr lang="en-US"/>
              <a:t>PRESENTATION</a:t>
            </a:r>
          </a:p>
        </p:txBody>
      </p:sp>
      <p:sp>
        <p:nvSpPr>
          <p:cNvPr id="8"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OR DESCRIPTION HERE</a:t>
            </a:r>
          </a:p>
        </p:txBody>
      </p:sp>
      <p:sp>
        <p:nvSpPr>
          <p:cNvPr id="9"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Dateline Here 2016</a:t>
            </a:r>
          </a:p>
          <a:p>
            <a:pPr lvl="0"/>
            <a:endParaRPr lang="en-US"/>
          </a:p>
        </p:txBody>
      </p:sp>
    </p:spTree>
    <p:extLst>
      <p:ext uri="{BB962C8B-B14F-4D97-AF65-F5344CB8AC3E}">
        <p14:creationId xmlns:p14="http://schemas.microsoft.com/office/powerpoint/2010/main" val="236223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a:t>WELCOME</a:t>
            </a:r>
            <a:br>
              <a:rPr lang="en-US"/>
            </a:br>
            <a:r>
              <a:rPr lang="en-US"/>
              <a:t>TO OUR</a:t>
            </a:r>
            <a:br>
              <a:rPr lang="en-US"/>
            </a:br>
            <a:r>
              <a:rPr lang="en-US"/>
              <a:t>AWESOME</a:t>
            </a:r>
            <a:br>
              <a:rPr lang="en-US"/>
            </a:br>
            <a:r>
              <a:rPr lang="en-US"/>
              <a:t>PRESENTATION</a:t>
            </a:r>
          </a:p>
        </p:txBody>
      </p:sp>
      <p:sp>
        <p:nvSpPr>
          <p:cNvPr id="8"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OR DESCRIPTION HERE</a:t>
            </a:r>
          </a:p>
        </p:txBody>
      </p:sp>
      <p:sp>
        <p:nvSpPr>
          <p:cNvPr id="9"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Dateline Here 2016</a:t>
            </a:r>
          </a:p>
          <a:p>
            <a:pPr lvl="0"/>
            <a:endParaRPr lang="en-US"/>
          </a:p>
        </p:txBody>
      </p:sp>
    </p:spTree>
    <p:extLst>
      <p:ext uri="{BB962C8B-B14F-4D97-AF65-F5344CB8AC3E}">
        <p14:creationId xmlns:p14="http://schemas.microsoft.com/office/powerpoint/2010/main" val="190470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a:t>WELCOME</a:t>
            </a:r>
            <a:br>
              <a:rPr lang="en-US"/>
            </a:br>
            <a:r>
              <a:rPr lang="en-US"/>
              <a:t>TO OUR</a:t>
            </a:r>
            <a:br>
              <a:rPr lang="en-US"/>
            </a:br>
            <a:r>
              <a:rPr lang="en-US"/>
              <a:t>AWESOME</a:t>
            </a:r>
            <a:br>
              <a:rPr lang="en-US"/>
            </a:br>
            <a:r>
              <a:rPr lang="en-US"/>
              <a:t>PRESENTATION</a:t>
            </a:r>
          </a:p>
        </p:txBody>
      </p:sp>
      <p:sp>
        <p:nvSpPr>
          <p:cNvPr id="8"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OR DESCRIPTION HERE</a:t>
            </a:r>
          </a:p>
        </p:txBody>
      </p:sp>
      <p:sp>
        <p:nvSpPr>
          <p:cNvPr id="9"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Dateline Here 2016</a:t>
            </a:r>
          </a:p>
          <a:p>
            <a:pPr lvl="0"/>
            <a:endParaRPr lang="en-US"/>
          </a:p>
        </p:txBody>
      </p:sp>
    </p:spTree>
    <p:extLst>
      <p:ext uri="{BB962C8B-B14F-4D97-AF65-F5344CB8AC3E}">
        <p14:creationId xmlns:p14="http://schemas.microsoft.com/office/powerpoint/2010/main" val="357752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a:t>WELCOME</a:t>
            </a:r>
            <a:br>
              <a:rPr lang="en-US"/>
            </a:br>
            <a:r>
              <a:rPr lang="en-US"/>
              <a:t>TO OUR</a:t>
            </a:r>
            <a:br>
              <a:rPr lang="en-US"/>
            </a:br>
            <a:r>
              <a:rPr lang="en-US"/>
              <a:t>AWESOME</a:t>
            </a:r>
            <a:br>
              <a:rPr lang="en-US"/>
            </a:br>
            <a:r>
              <a:rPr lang="en-US"/>
              <a:t>PRESENTATION</a:t>
            </a:r>
          </a:p>
        </p:txBody>
      </p:sp>
      <p:sp>
        <p:nvSpPr>
          <p:cNvPr id="8"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OR DESCRIPTION HERE</a:t>
            </a:r>
          </a:p>
        </p:txBody>
      </p:sp>
      <p:sp>
        <p:nvSpPr>
          <p:cNvPr id="9"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Dateline Here 2016</a:t>
            </a:r>
          </a:p>
          <a:p>
            <a:pPr lvl="0"/>
            <a:endParaRPr lang="en-US"/>
          </a:p>
        </p:txBody>
      </p:sp>
    </p:spTree>
    <p:extLst>
      <p:ext uri="{BB962C8B-B14F-4D97-AF65-F5344CB8AC3E}">
        <p14:creationId xmlns:p14="http://schemas.microsoft.com/office/powerpoint/2010/main" val="429419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a:t>WELCOME</a:t>
            </a:r>
            <a:br>
              <a:rPr lang="en-US"/>
            </a:br>
            <a:r>
              <a:rPr lang="en-US"/>
              <a:t>TO OUR</a:t>
            </a:r>
            <a:br>
              <a:rPr lang="en-US"/>
            </a:br>
            <a:r>
              <a:rPr lang="en-US"/>
              <a:t>AWESOME</a:t>
            </a:r>
            <a:br>
              <a:rPr lang="en-US"/>
            </a:br>
            <a:r>
              <a:rPr lang="en-US"/>
              <a:t>PRESENTATION</a:t>
            </a:r>
          </a:p>
        </p:txBody>
      </p:sp>
      <p:sp>
        <p:nvSpPr>
          <p:cNvPr id="8"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OR DESCRIPTION HERE</a:t>
            </a:r>
          </a:p>
        </p:txBody>
      </p:sp>
      <p:sp>
        <p:nvSpPr>
          <p:cNvPr id="9"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Dateline Here 2016</a:t>
            </a:r>
          </a:p>
          <a:p>
            <a:pPr lvl="0"/>
            <a:endParaRPr lang="en-US"/>
          </a:p>
        </p:txBody>
      </p:sp>
    </p:spTree>
    <p:extLst>
      <p:ext uri="{BB962C8B-B14F-4D97-AF65-F5344CB8AC3E}">
        <p14:creationId xmlns:p14="http://schemas.microsoft.com/office/powerpoint/2010/main" val="214826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mp;PV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a:t>WELCOME</a:t>
            </a:r>
            <a:br>
              <a:rPr lang="en-US"/>
            </a:br>
            <a:r>
              <a:rPr lang="en-US"/>
              <a:t>TO OUR</a:t>
            </a:r>
            <a:br>
              <a:rPr lang="en-US"/>
            </a:br>
            <a:r>
              <a:rPr lang="en-US"/>
              <a:t>AWESOME</a:t>
            </a:r>
            <a:br>
              <a:rPr lang="en-US"/>
            </a:br>
            <a:r>
              <a:rPr lang="en-US"/>
              <a:t>PRESENTATION</a:t>
            </a:r>
          </a:p>
        </p:txBody>
      </p:sp>
      <p:sp>
        <p:nvSpPr>
          <p:cNvPr id="3"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OR DESCRIPTION HERE</a:t>
            </a:r>
          </a:p>
        </p:txBody>
      </p:sp>
      <p:sp>
        <p:nvSpPr>
          <p:cNvPr id="11"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Dateline Here 2016</a:t>
            </a:r>
          </a:p>
          <a:p>
            <a:pPr lvl="0"/>
            <a:endParaRPr lang="en-US"/>
          </a:p>
        </p:txBody>
      </p:sp>
    </p:spTree>
    <p:extLst>
      <p:ext uri="{BB962C8B-B14F-4D97-AF65-F5344CB8AC3E}">
        <p14:creationId xmlns:p14="http://schemas.microsoft.com/office/powerpoint/2010/main" val="220862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a:t>WELCOME</a:t>
            </a:r>
            <a:br>
              <a:rPr lang="en-US"/>
            </a:br>
            <a:r>
              <a:rPr lang="en-US"/>
              <a:t>TO OUR</a:t>
            </a:r>
            <a:br>
              <a:rPr lang="en-US"/>
            </a:br>
            <a:r>
              <a:rPr lang="en-US"/>
              <a:t>AWESOME</a:t>
            </a:r>
            <a:br>
              <a:rPr lang="en-US"/>
            </a:br>
            <a:r>
              <a:rPr lang="en-US"/>
              <a:t>PRESENTATION</a:t>
            </a:r>
          </a:p>
        </p:txBody>
      </p:sp>
      <p:sp>
        <p:nvSpPr>
          <p:cNvPr id="8"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OR DESCRIPTION HERE</a:t>
            </a:r>
          </a:p>
        </p:txBody>
      </p:sp>
      <p:sp>
        <p:nvSpPr>
          <p:cNvPr id="9"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Dateline Here 2016</a:t>
            </a:r>
          </a:p>
          <a:p>
            <a:pPr lvl="0"/>
            <a:endParaRPr lang="en-US"/>
          </a:p>
        </p:txBody>
      </p:sp>
    </p:spTree>
    <p:extLst>
      <p:ext uri="{BB962C8B-B14F-4D97-AF65-F5344CB8AC3E}">
        <p14:creationId xmlns:p14="http://schemas.microsoft.com/office/powerpoint/2010/main" val="195349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a:t>WELCOME</a:t>
            </a:r>
            <a:br>
              <a:rPr lang="en-US"/>
            </a:br>
            <a:r>
              <a:rPr lang="en-US"/>
              <a:t>TO OUR</a:t>
            </a:r>
            <a:br>
              <a:rPr lang="en-US"/>
            </a:br>
            <a:r>
              <a:rPr lang="en-US"/>
              <a:t>AWESOME</a:t>
            </a:r>
            <a:br>
              <a:rPr lang="en-US"/>
            </a:br>
            <a:r>
              <a:rPr lang="en-US"/>
              <a:t>PRESENTATION</a:t>
            </a:r>
          </a:p>
        </p:txBody>
      </p:sp>
      <p:sp>
        <p:nvSpPr>
          <p:cNvPr id="3"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OR DESCRIPTION HERE</a:t>
            </a:r>
          </a:p>
        </p:txBody>
      </p:sp>
      <p:sp>
        <p:nvSpPr>
          <p:cNvPr id="4"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Dateline Here 2016</a:t>
            </a:r>
          </a:p>
          <a:p>
            <a:pPr lvl="0"/>
            <a:endParaRPr lang="en-US"/>
          </a:p>
        </p:txBody>
      </p:sp>
    </p:spTree>
    <p:extLst>
      <p:ext uri="{BB962C8B-B14F-4D97-AF65-F5344CB8AC3E}">
        <p14:creationId xmlns:p14="http://schemas.microsoft.com/office/powerpoint/2010/main" val="45884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a:t>WELCOME</a:t>
            </a:r>
            <a:br>
              <a:rPr lang="en-US"/>
            </a:br>
            <a:r>
              <a:rPr lang="en-US"/>
              <a:t>TO OUR</a:t>
            </a:r>
            <a:br>
              <a:rPr lang="en-US"/>
            </a:br>
            <a:r>
              <a:rPr lang="en-US"/>
              <a:t>AWESOME</a:t>
            </a:r>
            <a:br>
              <a:rPr lang="en-US"/>
            </a:br>
            <a:r>
              <a:rPr lang="en-US"/>
              <a:t>PRESENTATION</a:t>
            </a:r>
          </a:p>
        </p:txBody>
      </p:sp>
      <p:sp>
        <p:nvSpPr>
          <p:cNvPr id="8"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OR DESCRIPTION HERE</a:t>
            </a:r>
          </a:p>
        </p:txBody>
      </p:sp>
      <p:sp>
        <p:nvSpPr>
          <p:cNvPr id="9"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Dateline Here 2016</a:t>
            </a:r>
          </a:p>
          <a:p>
            <a:pPr lvl="0"/>
            <a:endParaRPr lang="en-US"/>
          </a:p>
        </p:txBody>
      </p:sp>
    </p:spTree>
    <p:extLst>
      <p:ext uri="{BB962C8B-B14F-4D97-AF65-F5344CB8AC3E}">
        <p14:creationId xmlns:p14="http://schemas.microsoft.com/office/powerpoint/2010/main" val="30205506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2.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2.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bwMode="auto">
          <a:xfrm>
            <a:off x="457200" y="1419225"/>
            <a:ext cx="8229600" cy="247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7775594" y="4816657"/>
            <a:ext cx="1012657" cy="215444"/>
          </a:xfrm>
          <a:prstGeom prst="rect">
            <a:avLst/>
          </a:prstGeom>
          <a:noFill/>
        </p:spPr>
        <p:txBody>
          <a:bodyPr wrap="square" rtlCol="0">
            <a:spAutoFit/>
          </a:bodyPr>
          <a:lstStyle/>
          <a:p>
            <a:pPr algn="r"/>
            <a:fld id="{C9F48E3F-D124-FC45-B2A4-D8FF15C5CFFA}" type="slidenum">
              <a:rPr lang="en-US" sz="800" b="0" i="0" smtClean="0">
                <a:solidFill>
                  <a:schemeClr val="tx1">
                    <a:lumMod val="75000"/>
                    <a:lumOff val="25000"/>
                  </a:schemeClr>
                </a:solidFill>
                <a:latin typeface="Arial"/>
                <a:cs typeface="Arial"/>
              </a:rPr>
              <a:pPr algn="r"/>
              <a:t>‹#›</a:t>
            </a:fld>
            <a:endParaRPr lang="en-US" sz="800" b="0" i="0">
              <a:solidFill>
                <a:schemeClr val="tx1">
                  <a:lumMod val="75000"/>
                  <a:lumOff val="25000"/>
                </a:schemeClr>
              </a:solidFill>
              <a:latin typeface="Arial"/>
              <a:cs typeface="Arial"/>
            </a:endParaRPr>
          </a:p>
        </p:txBody>
      </p:sp>
      <p:sp>
        <p:nvSpPr>
          <p:cNvPr id="4" name="Rectangle 3"/>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583693"/>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SSA16-008 PPT Photos 06-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8" name="Picture 7"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9" name="TextBox 8"/>
          <p:cNvSpPr txBox="1"/>
          <p:nvPr userDrawn="1"/>
        </p:nvSpPr>
        <p:spPr>
          <a:xfrm>
            <a:off x="1227648" y="4199341"/>
            <a:ext cx="1954426" cy="230832"/>
          </a:xfrm>
          <a:prstGeom prst="rect">
            <a:avLst/>
          </a:prstGeom>
          <a:noFill/>
        </p:spPr>
        <p:txBody>
          <a:bodyPr wrap="square" rtlCol="0">
            <a:spAutoFit/>
          </a:bodyPr>
          <a:lstStyle/>
          <a:p>
            <a:pPr algn="l"/>
            <a:r>
              <a:rPr lang="en-US" sz="900" b="0" i="0">
                <a:solidFill>
                  <a:schemeClr val="tx1">
                    <a:lumMod val="75000"/>
                    <a:lumOff val="25000"/>
                  </a:schemeClr>
                </a:solidFill>
                <a:latin typeface="Arial"/>
                <a:cs typeface="Arial"/>
              </a:rPr>
              <a:t>Putting Public Safety First</a:t>
            </a:r>
          </a:p>
        </p:txBody>
      </p:sp>
      <p:sp>
        <p:nvSpPr>
          <p:cNvPr id="10" name="Rectangle 9"/>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Rectangle 10"/>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283096"/>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SSA16-008 PPT Photos 05-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8" name="Picture 7"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9" name="TextBox 8"/>
          <p:cNvSpPr txBox="1"/>
          <p:nvPr userDrawn="1"/>
        </p:nvSpPr>
        <p:spPr>
          <a:xfrm>
            <a:off x="1227648" y="4199341"/>
            <a:ext cx="1954426" cy="230832"/>
          </a:xfrm>
          <a:prstGeom prst="rect">
            <a:avLst/>
          </a:prstGeom>
          <a:noFill/>
        </p:spPr>
        <p:txBody>
          <a:bodyPr wrap="square" rtlCol="0">
            <a:spAutoFit/>
          </a:bodyPr>
          <a:lstStyle/>
          <a:p>
            <a:pPr algn="l"/>
            <a:r>
              <a:rPr lang="en-US" sz="900" b="0" i="0">
                <a:solidFill>
                  <a:schemeClr val="tx1">
                    <a:lumMod val="75000"/>
                    <a:lumOff val="25000"/>
                  </a:schemeClr>
                </a:solidFill>
                <a:latin typeface="Arial"/>
                <a:cs typeface="Arial"/>
              </a:rPr>
              <a:t>Putting Public Safety First</a:t>
            </a:r>
          </a:p>
        </p:txBody>
      </p:sp>
      <p:sp>
        <p:nvSpPr>
          <p:cNvPr id="10" name="Rectangle 9"/>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Rectangle 10"/>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246065"/>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SSA16-008 PPT Photos 07-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8" name="Picture 7"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9" name="TextBox 8"/>
          <p:cNvSpPr txBox="1"/>
          <p:nvPr userDrawn="1"/>
        </p:nvSpPr>
        <p:spPr>
          <a:xfrm>
            <a:off x="1227648" y="4199341"/>
            <a:ext cx="1954426" cy="230832"/>
          </a:xfrm>
          <a:prstGeom prst="rect">
            <a:avLst/>
          </a:prstGeom>
          <a:noFill/>
        </p:spPr>
        <p:txBody>
          <a:bodyPr wrap="square" rtlCol="0">
            <a:spAutoFit/>
          </a:bodyPr>
          <a:lstStyle/>
          <a:p>
            <a:pPr algn="l"/>
            <a:r>
              <a:rPr lang="en-US" sz="900" b="0" i="0">
                <a:solidFill>
                  <a:schemeClr val="tx1">
                    <a:lumMod val="75000"/>
                    <a:lumOff val="25000"/>
                  </a:schemeClr>
                </a:solidFill>
                <a:latin typeface="Arial"/>
                <a:cs typeface="Arial"/>
              </a:rPr>
              <a:t>Putting Public Safety First</a:t>
            </a:r>
          </a:p>
        </p:txBody>
      </p:sp>
      <p:sp>
        <p:nvSpPr>
          <p:cNvPr id="10" name="Rectangle 9"/>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Rectangle 10"/>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600399"/>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SSA16-008 PPT Photos 08-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8" name="Picture 7"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9" name="TextBox 8"/>
          <p:cNvSpPr txBox="1"/>
          <p:nvPr userDrawn="1"/>
        </p:nvSpPr>
        <p:spPr>
          <a:xfrm>
            <a:off x="1227648" y="4199341"/>
            <a:ext cx="1954426" cy="230832"/>
          </a:xfrm>
          <a:prstGeom prst="rect">
            <a:avLst/>
          </a:prstGeom>
          <a:noFill/>
        </p:spPr>
        <p:txBody>
          <a:bodyPr wrap="square" rtlCol="0">
            <a:spAutoFit/>
          </a:bodyPr>
          <a:lstStyle/>
          <a:p>
            <a:pPr algn="l"/>
            <a:r>
              <a:rPr lang="en-US" sz="900" b="0" i="0">
                <a:solidFill>
                  <a:schemeClr val="tx1">
                    <a:lumMod val="75000"/>
                    <a:lumOff val="25000"/>
                  </a:schemeClr>
                </a:solidFill>
                <a:latin typeface="Arial"/>
                <a:cs typeface="Arial"/>
              </a:rPr>
              <a:t>Putting Public Safety First</a:t>
            </a:r>
          </a:p>
        </p:txBody>
      </p:sp>
      <p:sp>
        <p:nvSpPr>
          <p:cNvPr id="10" name="Rectangle 9"/>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Rectangle 10"/>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924799"/>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SSA16-008 PPT Photos 09-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8" name="Picture 7"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9" name="TextBox 8"/>
          <p:cNvSpPr txBox="1"/>
          <p:nvPr userDrawn="1"/>
        </p:nvSpPr>
        <p:spPr>
          <a:xfrm>
            <a:off x="1227648" y="4199341"/>
            <a:ext cx="1954426" cy="230832"/>
          </a:xfrm>
          <a:prstGeom prst="rect">
            <a:avLst/>
          </a:prstGeom>
          <a:noFill/>
        </p:spPr>
        <p:txBody>
          <a:bodyPr wrap="square" rtlCol="0">
            <a:spAutoFit/>
          </a:bodyPr>
          <a:lstStyle/>
          <a:p>
            <a:pPr algn="l"/>
            <a:r>
              <a:rPr lang="en-US" sz="900" b="0" i="0">
                <a:solidFill>
                  <a:schemeClr val="tx1">
                    <a:lumMod val="75000"/>
                    <a:lumOff val="25000"/>
                  </a:schemeClr>
                </a:solidFill>
                <a:latin typeface="Arial"/>
                <a:cs typeface="Arial"/>
              </a:rPr>
              <a:t>Putting Public Safety First</a:t>
            </a:r>
          </a:p>
        </p:txBody>
      </p:sp>
      <p:sp>
        <p:nvSpPr>
          <p:cNvPr id="10" name="Rectangle 9"/>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Rectangle 10"/>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866462"/>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TSSA16-008 PPT Photos 01-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9" name="Picture 8" descr="TSSARedLogo-CMYK-White Circl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10" name="TextBox 9"/>
          <p:cNvSpPr txBox="1"/>
          <p:nvPr/>
        </p:nvSpPr>
        <p:spPr>
          <a:xfrm>
            <a:off x="1227648" y="4199341"/>
            <a:ext cx="1954426" cy="230832"/>
          </a:xfrm>
          <a:prstGeom prst="rect">
            <a:avLst/>
          </a:prstGeom>
          <a:noFill/>
        </p:spPr>
        <p:txBody>
          <a:bodyPr wrap="square" rtlCol="0">
            <a:spAutoFit/>
          </a:bodyPr>
          <a:lstStyle/>
          <a:p>
            <a:pPr algn="l"/>
            <a:r>
              <a:rPr lang="en-US" sz="900" b="0" i="0">
                <a:solidFill>
                  <a:schemeClr val="tx1">
                    <a:lumMod val="75000"/>
                    <a:lumOff val="25000"/>
                  </a:schemeClr>
                </a:solidFill>
                <a:latin typeface="Arial"/>
                <a:cs typeface="Arial"/>
              </a:rPr>
              <a:t>Putting Public Safety First</a:t>
            </a:r>
          </a:p>
        </p:txBody>
      </p:sp>
      <p:sp>
        <p:nvSpPr>
          <p:cNvPr id="2" name="Rectangle 1"/>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 name="Rectangle 2"/>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49902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24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SSA16-008 PPT Photos 02-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8" name="Picture 7"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9" name="TextBox 8"/>
          <p:cNvSpPr txBox="1"/>
          <p:nvPr userDrawn="1"/>
        </p:nvSpPr>
        <p:spPr>
          <a:xfrm>
            <a:off x="1227648" y="4199341"/>
            <a:ext cx="1954426" cy="230832"/>
          </a:xfrm>
          <a:prstGeom prst="rect">
            <a:avLst/>
          </a:prstGeom>
          <a:noFill/>
        </p:spPr>
        <p:txBody>
          <a:bodyPr wrap="square" rtlCol="0">
            <a:spAutoFit/>
          </a:bodyPr>
          <a:lstStyle/>
          <a:p>
            <a:pPr algn="l"/>
            <a:r>
              <a:rPr lang="en-US" sz="900" b="0" i="0">
                <a:solidFill>
                  <a:schemeClr val="tx1">
                    <a:lumMod val="75000"/>
                    <a:lumOff val="25000"/>
                  </a:schemeClr>
                </a:solidFill>
                <a:latin typeface="Arial"/>
                <a:cs typeface="Arial"/>
              </a:rPr>
              <a:t>Putting Public Safety First</a:t>
            </a:r>
          </a:p>
        </p:txBody>
      </p:sp>
      <p:sp>
        <p:nvSpPr>
          <p:cNvPr id="10" name="Rectangle 9"/>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Rectangle 10"/>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21271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SSA16-008 PPT Photos 03-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13" name="Picture 12"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14" name="TextBox 13"/>
          <p:cNvSpPr txBox="1"/>
          <p:nvPr userDrawn="1"/>
        </p:nvSpPr>
        <p:spPr>
          <a:xfrm>
            <a:off x="1227648" y="4199341"/>
            <a:ext cx="1954426" cy="230832"/>
          </a:xfrm>
          <a:prstGeom prst="rect">
            <a:avLst/>
          </a:prstGeom>
          <a:noFill/>
        </p:spPr>
        <p:txBody>
          <a:bodyPr wrap="square" rtlCol="0">
            <a:spAutoFit/>
          </a:bodyPr>
          <a:lstStyle/>
          <a:p>
            <a:pPr algn="l"/>
            <a:r>
              <a:rPr lang="en-US" sz="900" b="0" i="0">
                <a:solidFill>
                  <a:schemeClr val="tx1">
                    <a:lumMod val="75000"/>
                    <a:lumOff val="25000"/>
                  </a:schemeClr>
                </a:solidFill>
                <a:latin typeface="Arial"/>
                <a:cs typeface="Arial"/>
              </a:rPr>
              <a:t>Putting Public Safety First</a:t>
            </a:r>
          </a:p>
        </p:txBody>
      </p:sp>
      <p:sp>
        <p:nvSpPr>
          <p:cNvPr id="15" name="Rectangle 14"/>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Rectangle 15"/>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814846"/>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SSA16-008 PPT Photos 04-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8" name="Picture 7"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9" name="TextBox 8"/>
          <p:cNvSpPr txBox="1"/>
          <p:nvPr userDrawn="1"/>
        </p:nvSpPr>
        <p:spPr>
          <a:xfrm>
            <a:off x="1227648" y="4199341"/>
            <a:ext cx="1954426" cy="230832"/>
          </a:xfrm>
          <a:prstGeom prst="rect">
            <a:avLst/>
          </a:prstGeom>
          <a:noFill/>
        </p:spPr>
        <p:txBody>
          <a:bodyPr wrap="square" rtlCol="0">
            <a:spAutoFit/>
          </a:bodyPr>
          <a:lstStyle/>
          <a:p>
            <a:pPr algn="l"/>
            <a:r>
              <a:rPr lang="en-US" sz="900" b="0" i="0">
                <a:solidFill>
                  <a:schemeClr val="tx1">
                    <a:lumMod val="75000"/>
                    <a:lumOff val="25000"/>
                  </a:schemeClr>
                </a:solidFill>
                <a:latin typeface="Arial"/>
                <a:cs typeface="Arial"/>
              </a:rPr>
              <a:t>Putting Public Safety First</a:t>
            </a:r>
          </a:p>
        </p:txBody>
      </p:sp>
      <p:sp>
        <p:nvSpPr>
          <p:cNvPr id="10" name="Rectangle 9"/>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Rectangle 10"/>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2208"/>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2.png"/><Relationship Id="rId5" Type="http://schemas.openxmlformats.org/officeDocument/2006/relationships/hyperlink" Target="https://www.tssa.org/en/boilers-pressure-vessels/resources/BPV-20-01-R1-Jan-5-2021-Web.pdf" TargetMode="Externa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hyperlink" Target="https://www.tssa.org/en/boilers-pressure-vessels/resources/BPV-20-01-R1-Jan-5-2021-Web.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notesSlide" Target="../notesSlides/notesSlide8.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705" y="843558"/>
            <a:ext cx="4953648" cy="1872208"/>
          </a:xfrm>
        </p:spPr>
        <p:txBody>
          <a:bodyPr/>
          <a:lstStyle/>
          <a:p>
            <a:pPr>
              <a:spcBef>
                <a:spcPts val="1200"/>
              </a:spcBef>
              <a:spcAft>
                <a:spcPts val="1200"/>
              </a:spcAft>
            </a:pPr>
            <a:r>
              <a:rPr lang="en-US" sz="3200" dirty="0">
                <a:latin typeface="Arial" pitchFamily="34" charset="0"/>
              </a:rPr>
              <a:t>Agricultural Revocation - Equipment Installed prior to July 1, 2021</a:t>
            </a:r>
            <a:endParaRPr lang="en-US" sz="3200" dirty="0"/>
          </a:p>
        </p:txBody>
      </p:sp>
      <p:sp>
        <p:nvSpPr>
          <p:cNvPr id="4" name="Text Placeholder 3"/>
          <p:cNvSpPr>
            <a:spLocks noGrp="1"/>
          </p:cNvSpPr>
          <p:nvPr>
            <p:ph type="body" sz="quarter" idx="11"/>
          </p:nvPr>
        </p:nvSpPr>
        <p:spPr/>
        <p:txBody>
          <a:bodyPr/>
          <a:lstStyle/>
          <a:p>
            <a:r>
              <a:rPr lang="en-US" b="1"/>
              <a:t>June 1, 2021</a:t>
            </a:r>
            <a:endParaRPr lang="en-US"/>
          </a:p>
        </p:txBody>
      </p:sp>
      <p:sp>
        <p:nvSpPr>
          <p:cNvPr id="5" name="Subtitle 2">
            <a:extLst>
              <a:ext uri="{FF2B5EF4-FFF2-40B4-BE49-F238E27FC236}">
                <a16:creationId xmlns:a16="http://schemas.microsoft.com/office/drawing/2014/main" id="{54B00B64-7872-4156-9070-E88115C80D2D}"/>
              </a:ext>
            </a:extLst>
          </p:cNvPr>
          <p:cNvSpPr txBox="1">
            <a:spLocks/>
          </p:cNvSpPr>
          <p:nvPr/>
        </p:nvSpPr>
        <p:spPr>
          <a:xfrm>
            <a:off x="583553" y="2984499"/>
            <a:ext cx="4876800" cy="233147"/>
          </a:xfrm>
          <a:prstGeom prst="rect">
            <a:avLst/>
          </a:prstGeom>
        </p:spPr>
        <p:txBody>
          <a:bodyPr lIns="91440" rIns="0">
            <a:normAutofit fontScale="92500" lnSpcReduction="20000"/>
          </a:bodyPr>
          <a:lstStyle>
            <a:lvl1pPr marL="0" indent="0" algn="l" defTabSz="457200" rtl="0" eaLnBrk="1" latinLnBrk="0" hangingPunct="1">
              <a:spcBef>
                <a:spcPct val="20000"/>
              </a:spcBef>
              <a:buFont typeface="Arial"/>
              <a:buNone/>
              <a:defRPr sz="1200" kern="1200">
                <a:solidFill>
                  <a:srgbClr val="FF000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CA">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586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73768" y="192234"/>
            <a:ext cx="8169300" cy="604616"/>
          </a:xfrm>
        </p:spPr>
        <p:txBody>
          <a:bodyPr/>
          <a:lstStyle/>
          <a:p>
            <a:r>
              <a:rPr lang="en-US" altLang="en-US" dirty="0">
                <a:solidFill>
                  <a:schemeClr val="tx1"/>
                </a:solidFill>
              </a:rPr>
              <a:t>TSSA Inspector enrolment</a:t>
            </a:r>
            <a:endParaRPr lang="en-CA" dirty="0"/>
          </a:p>
        </p:txBody>
      </p:sp>
      <p:sp>
        <p:nvSpPr>
          <p:cNvPr id="6" name="Rectangle 3">
            <a:extLst>
              <a:ext uri="{FF2B5EF4-FFF2-40B4-BE49-F238E27FC236}">
                <a16:creationId xmlns:a16="http://schemas.microsoft.com/office/drawing/2014/main" id="{B655ECD6-7182-4060-9EC0-EF3906DA278C}"/>
              </a:ext>
            </a:extLst>
          </p:cNvPr>
          <p:cNvSpPr txBox="1">
            <a:spLocks noChangeArrowheads="1"/>
          </p:cNvSpPr>
          <p:nvPr/>
        </p:nvSpPr>
        <p:spPr>
          <a:xfrm>
            <a:off x="541338" y="1131889"/>
            <a:ext cx="7924800" cy="3214762"/>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tabLst>
                <a:tab pos="288925" algn="l"/>
                <a:tab pos="635000" algn="l"/>
              </a:tabLst>
              <a:defRPr/>
            </a:pPr>
            <a:endParaRPr lang="en-US" altLang="en-US" sz="3600"/>
          </a:p>
        </p:txBody>
      </p:sp>
      <p:sp>
        <p:nvSpPr>
          <p:cNvPr id="7" name="Rectangle 3">
            <a:extLst>
              <a:ext uri="{FF2B5EF4-FFF2-40B4-BE49-F238E27FC236}">
                <a16:creationId xmlns:a16="http://schemas.microsoft.com/office/drawing/2014/main" id="{192F2082-9176-41A3-BA1B-59246F180487}"/>
              </a:ext>
            </a:extLst>
          </p:cNvPr>
          <p:cNvSpPr txBox="1">
            <a:spLocks noChangeArrowheads="1"/>
          </p:cNvSpPr>
          <p:nvPr/>
        </p:nvSpPr>
        <p:spPr bwMode="auto">
          <a:xfrm>
            <a:off x="473768" y="1095239"/>
            <a:ext cx="7924800" cy="3674881"/>
          </a:xfrm>
          <a:prstGeom prst="rect">
            <a:avLst/>
          </a:prstGeom>
          <a:noFill/>
          <a:ln>
            <a:noFill/>
          </a:ln>
        </p:spPr>
        <p:txBody>
          <a:bodyPr/>
          <a:lstStyle>
            <a:lvl1pPr marL="290513" indent="-290513" algn="l" rtl="0" eaLnBrk="0" fontAlgn="base" hangingPunct="0">
              <a:spcBef>
                <a:spcPct val="20000"/>
              </a:spcBef>
              <a:spcAft>
                <a:spcPct val="0"/>
              </a:spcAft>
              <a:buClr>
                <a:srgbClr val="FF0000"/>
              </a:buClr>
              <a:buFont typeface="Symbol" panose="05050102010706020507" pitchFamily="18" charset="2"/>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Symbol" panose="050501020107060205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o"/>
              <a:defRPr sz="2400">
                <a:solidFill>
                  <a:srgbClr val="003399"/>
                </a:solidFill>
                <a:latin typeface="+mn-lt"/>
              </a:defRPr>
            </a:lvl3pPr>
            <a:lvl4pPr marL="1600200" indent="-228600" algn="l" rtl="0" eaLnBrk="0" fontAlgn="base" hangingPunct="0">
              <a:spcBef>
                <a:spcPct val="20000"/>
              </a:spcBef>
              <a:spcAft>
                <a:spcPct val="0"/>
              </a:spcAft>
              <a:buClr>
                <a:srgbClr val="FF0000"/>
              </a:buClr>
              <a:buFont typeface="Symbol" panose="05050102010706020507" pitchFamily="18" charset="2"/>
              <a:buChar char="-"/>
              <a:defRPr sz="2000">
                <a:solidFill>
                  <a:srgbClr val="003399"/>
                </a:solidFill>
                <a:latin typeface="+mn-lt"/>
              </a:defRPr>
            </a:lvl4pPr>
            <a:lvl5pPr marL="2057400" indent="-228600" algn="l" rtl="0" eaLnBrk="0" fontAlgn="base" hangingPunct="0">
              <a:spcBef>
                <a:spcPct val="20000"/>
              </a:spcBef>
              <a:spcAft>
                <a:spcPct val="0"/>
              </a:spcAft>
              <a:buClr>
                <a:srgbClr val="FF0000"/>
              </a:buClr>
              <a:buFont typeface="Symbol" panose="05050102010706020507" pitchFamily="18" charset="2"/>
              <a:buChar char="-"/>
              <a:defRPr sz="2000">
                <a:solidFill>
                  <a:srgbClr val="003399"/>
                </a:solidFill>
                <a:latin typeface="+mn-lt"/>
              </a:defRPr>
            </a:lvl5pPr>
            <a:lvl6pPr marL="25146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6pPr>
            <a:lvl7pPr marL="29718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7pPr>
            <a:lvl8pPr marL="34290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8pPr>
            <a:lvl9pPr marL="38862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9pPr>
          </a:lstStyle>
          <a:p>
            <a:pPr marL="342900" indent="-342900">
              <a:buFont typeface="Arial" panose="020B0604020202020204" pitchFamily="34" charset="0"/>
              <a:buChar char="•"/>
              <a:tabLst>
                <a:tab pos="288925" algn="l"/>
                <a:tab pos="635000" algn="l"/>
              </a:tabLst>
              <a:defRPr/>
            </a:pPr>
            <a:r>
              <a:rPr lang="en-US" altLang="en-US" sz="1800" kern="0" dirty="0">
                <a:latin typeface="Arial" panose="020B0604020202020204" pitchFamily="34" charset="0"/>
                <a:cs typeface="Arial" panose="020B0604020202020204" pitchFamily="34" charset="0"/>
              </a:rPr>
              <a:t>Please contact your local inspector prior to starting your repair. The inspector can review if you have properly identified this system as under the Regulation.</a:t>
            </a:r>
          </a:p>
          <a:p>
            <a:pPr marL="342900" indent="-342900">
              <a:buFont typeface="Arial" panose="020B0604020202020204" pitchFamily="34" charset="0"/>
              <a:buChar char="•"/>
              <a:tabLst>
                <a:tab pos="288925" algn="l"/>
                <a:tab pos="635000" algn="l"/>
              </a:tabLst>
              <a:defRPr/>
            </a:pPr>
            <a:r>
              <a:rPr lang="en-US" altLang="en-US" sz="1800" kern="0" dirty="0">
                <a:latin typeface="Arial" panose="020B0604020202020204" pitchFamily="34" charset="0"/>
                <a:cs typeface="Arial" panose="020B0604020202020204" pitchFamily="34" charset="0"/>
              </a:rPr>
              <a:t>A TSSA inspector may visit the site a few times to review the materials piping and fittings that will be installed in the system.  </a:t>
            </a:r>
          </a:p>
          <a:p>
            <a:pPr marL="342900" indent="-342900">
              <a:buFont typeface="Arial" panose="020B0604020202020204" pitchFamily="34" charset="0"/>
              <a:buChar char="•"/>
              <a:tabLst>
                <a:tab pos="288925" algn="l"/>
                <a:tab pos="635000" algn="l"/>
              </a:tabLst>
              <a:defRPr/>
            </a:pPr>
            <a:r>
              <a:rPr lang="en-US" altLang="en-US" sz="1800" kern="0" dirty="0">
                <a:latin typeface="Arial" panose="020B0604020202020204" pitchFamily="34" charset="0"/>
                <a:cs typeface="Arial" panose="020B0604020202020204" pitchFamily="34" charset="0"/>
              </a:rPr>
              <a:t>The TSSA inspector will also go to site at the end of the job to “witness” the Pressure test </a:t>
            </a:r>
          </a:p>
          <a:p>
            <a:pPr marL="342900" indent="-342900">
              <a:buFont typeface="Arial" panose="020B0604020202020204" pitchFamily="34" charset="0"/>
              <a:buChar char="•"/>
              <a:tabLst>
                <a:tab pos="288925" algn="l"/>
                <a:tab pos="635000" algn="l"/>
              </a:tabLst>
              <a:defRPr/>
            </a:pPr>
            <a:r>
              <a:rPr lang="en-US" altLang="en-US" sz="1800" kern="0" dirty="0">
                <a:latin typeface="Arial" panose="020B0604020202020204" pitchFamily="34" charset="0"/>
                <a:cs typeface="Arial" panose="020B0604020202020204" pitchFamily="34" charset="0"/>
              </a:rPr>
              <a:t>The contractor performing the work will contact TSSA to schedule the inspections as needed.</a:t>
            </a:r>
          </a:p>
          <a:p>
            <a:pPr marL="342900" indent="-342900">
              <a:buFont typeface="Arial" panose="020B0604020202020204" pitchFamily="34" charset="0"/>
              <a:buChar char="•"/>
              <a:tabLst>
                <a:tab pos="288925" algn="l"/>
                <a:tab pos="635000" algn="l"/>
              </a:tabLst>
              <a:defRPr/>
            </a:pPr>
            <a:r>
              <a:rPr lang="en-US" altLang="en-US" sz="1800" kern="0" dirty="0">
                <a:latin typeface="Arial" panose="020B0604020202020204" pitchFamily="34" charset="0"/>
                <a:cs typeface="Arial" panose="020B0604020202020204" pitchFamily="34" charset="0"/>
              </a:rPr>
              <a:t>The contractor will be required to have a Certificate of Authorization for Repairs from TSSA or a Certification from the National Board to perform the repair.  </a:t>
            </a:r>
            <a:endParaRPr lang="en-US" altLang="en-US" kern="0" dirty="0"/>
          </a:p>
        </p:txBody>
      </p:sp>
      <p:pic>
        <p:nvPicPr>
          <p:cNvPr id="3" name="Recorded Sound">
            <a:hlinkClick r:id="" action="ppaction://media"/>
            <a:extLst>
              <a:ext uri="{FF2B5EF4-FFF2-40B4-BE49-F238E27FC236}">
                <a16:creationId xmlns:a16="http://schemas.microsoft.com/office/drawing/2014/main" id="{96BCD64D-9853-4425-83BB-A6EC4CFF7A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43068" y="122255"/>
            <a:ext cx="406400" cy="406400"/>
          </a:xfrm>
          <a:prstGeom prst="rect">
            <a:avLst/>
          </a:prstGeom>
        </p:spPr>
      </p:pic>
    </p:spTree>
    <p:extLst>
      <p:ext uri="{BB962C8B-B14F-4D97-AF65-F5344CB8AC3E}">
        <p14:creationId xmlns:p14="http://schemas.microsoft.com/office/powerpoint/2010/main" val="221302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9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D4F40B1-90F2-44B6-89E9-0E5AD72F3212}"/>
              </a:ext>
            </a:extLst>
          </p:cNvPr>
          <p:cNvSpPr txBox="1">
            <a:spLocks noChangeArrowheads="1"/>
          </p:cNvSpPr>
          <p:nvPr/>
        </p:nvSpPr>
        <p:spPr>
          <a:xfrm>
            <a:off x="650421" y="791822"/>
            <a:ext cx="7315200" cy="2351541"/>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6600" b="0" i="0" u="none" strike="noStrike" kern="1200" cap="none" spc="0" normalizeH="0" baseline="0" noProof="0">
                <a:ln>
                  <a:noFill/>
                </a:ln>
                <a:solidFill>
                  <a:srgbClr val="FF0000"/>
                </a:solidFill>
                <a:effectLst/>
                <a:uLnTx/>
                <a:uFillTx/>
                <a:latin typeface="Arial" panose="020B0604020202020204" pitchFamily="34" charset="0"/>
                <a:ea typeface="+mj-ea"/>
                <a:cs typeface="Arial" panose="020B0604020202020204" pitchFamily="34" charset="0"/>
              </a:rPr>
              <a:t>SECTION 2</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8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Maintenance Requirements</a:t>
            </a:r>
          </a:p>
        </p:txBody>
      </p:sp>
      <p:pic>
        <p:nvPicPr>
          <p:cNvPr id="6148" name="Picture 4" descr="Boiler Rentals in California &amp; Nevada — Steam or HW">
            <a:extLst>
              <a:ext uri="{FF2B5EF4-FFF2-40B4-BE49-F238E27FC236}">
                <a16:creationId xmlns:a16="http://schemas.microsoft.com/office/drawing/2014/main" id="{F344EAAA-5C5A-4028-92EF-5C17C037FB08}"/>
              </a:ext>
            </a:extLst>
          </p:cNvPr>
          <p:cNvPicPr>
            <a:picLocks noChangeAspect="1" noChangeArrowheads="1"/>
          </p:cNvPicPr>
          <p:nvPr/>
        </p:nvPicPr>
        <p:blipFill>
          <a:blip r:embed="rId3">
            <a:alphaModFix amt="3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21280" y="827385"/>
            <a:ext cx="2915466" cy="279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882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73768" y="192233"/>
            <a:ext cx="8874654" cy="939655"/>
          </a:xfrm>
        </p:spPr>
        <p:txBody>
          <a:bodyPr/>
          <a:lstStyle/>
          <a:p>
            <a:r>
              <a:rPr lang="en-US" altLang="en-US">
                <a:solidFill>
                  <a:schemeClr val="tx1"/>
                </a:solidFill>
              </a:rPr>
              <a:t>Relief Valve Servicing Intervals - General</a:t>
            </a:r>
            <a:endParaRPr lang="en-CA"/>
          </a:p>
        </p:txBody>
      </p:sp>
      <p:sp>
        <p:nvSpPr>
          <p:cNvPr id="6" name="Rectangle 3">
            <a:extLst>
              <a:ext uri="{FF2B5EF4-FFF2-40B4-BE49-F238E27FC236}">
                <a16:creationId xmlns:a16="http://schemas.microsoft.com/office/drawing/2014/main" id="{B655ECD6-7182-4060-9EC0-EF3906DA278C}"/>
              </a:ext>
            </a:extLst>
          </p:cNvPr>
          <p:cNvSpPr txBox="1">
            <a:spLocks noChangeArrowheads="1"/>
          </p:cNvSpPr>
          <p:nvPr/>
        </p:nvSpPr>
        <p:spPr>
          <a:xfrm>
            <a:off x="541338" y="1131889"/>
            <a:ext cx="7924800" cy="3214762"/>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Char char="•"/>
              <a:tabLst>
                <a:tab pos="288925" algn="l"/>
                <a:tab pos="635000" algn="l"/>
              </a:tabLst>
              <a:defRPr/>
            </a:pPr>
            <a:endParaRPr kumimoji="0" lang="en-US" altLang="en-US" sz="3600" b="0" i="0" u="none" strike="noStrike" kern="1200" cap="none" spc="0" normalizeH="0" baseline="0" noProof="0">
              <a:ln>
                <a:noFill/>
              </a:ln>
              <a:solidFill>
                <a:prstClr val="black"/>
              </a:solidFill>
              <a:effectLst/>
              <a:uLnTx/>
              <a:uFillTx/>
              <a:latin typeface="Arial"/>
              <a:ea typeface="+mn-ea"/>
              <a:cs typeface="Arial"/>
            </a:endParaRPr>
          </a:p>
        </p:txBody>
      </p:sp>
      <p:sp>
        <p:nvSpPr>
          <p:cNvPr id="7" name="Rectangle 3">
            <a:extLst>
              <a:ext uri="{FF2B5EF4-FFF2-40B4-BE49-F238E27FC236}">
                <a16:creationId xmlns:a16="http://schemas.microsoft.com/office/drawing/2014/main" id="{192F2082-9176-41A3-BA1B-59246F180487}"/>
              </a:ext>
            </a:extLst>
          </p:cNvPr>
          <p:cNvSpPr txBox="1">
            <a:spLocks noChangeArrowheads="1"/>
          </p:cNvSpPr>
          <p:nvPr/>
        </p:nvSpPr>
        <p:spPr bwMode="auto">
          <a:xfrm>
            <a:off x="272600" y="1033517"/>
            <a:ext cx="7924800" cy="3917750"/>
          </a:xfrm>
          <a:prstGeom prst="rect">
            <a:avLst/>
          </a:prstGeom>
          <a:noFill/>
          <a:ln>
            <a:noFill/>
          </a:ln>
        </p:spPr>
        <p:txBody>
          <a:bodyPr/>
          <a:lstStyle>
            <a:lvl1pPr marL="290513" indent="-290513" algn="l" rtl="0" eaLnBrk="0" fontAlgn="base" hangingPunct="0">
              <a:spcBef>
                <a:spcPct val="20000"/>
              </a:spcBef>
              <a:spcAft>
                <a:spcPct val="0"/>
              </a:spcAft>
              <a:buClr>
                <a:srgbClr val="FF0000"/>
              </a:buClr>
              <a:buFont typeface="Symbol" panose="05050102010706020507" pitchFamily="18" charset="2"/>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Symbol" panose="050501020107060205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o"/>
              <a:defRPr sz="2400">
                <a:solidFill>
                  <a:srgbClr val="003399"/>
                </a:solidFill>
                <a:latin typeface="+mn-lt"/>
              </a:defRPr>
            </a:lvl3pPr>
            <a:lvl4pPr marL="1600200" indent="-228600" algn="l" rtl="0" eaLnBrk="0" fontAlgn="base" hangingPunct="0">
              <a:spcBef>
                <a:spcPct val="20000"/>
              </a:spcBef>
              <a:spcAft>
                <a:spcPct val="0"/>
              </a:spcAft>
              <a:buClr>
                <a:srgbClr val="FF0000"/>
              </a:buClr>
              <a:buFont typeface="Symbol" panose="05050102010706020507" pitchFamily="18" charset="2"/>
              <a:buChar char="-"/>
              <a:defRPr sz="2000">
                <a:solidFill>
                  <a:srgbClr val="003399"/>
                </a:solidFill>
                <a:latin typeface="+mn-lt"/>
              </a:defRPr>
            </a:lvl4pPr>
            <a:lvl5pPr marL="2057400" indent="-228600" algn="l" rtl="0" eaLnBrk="0" fontAlgn="base" hangingPunct="0">
              <a:spcBef>
                <a:spcPct val="20000"/>
              </a:spcBef>
              <a:spcAft>
                <a:spcPct val="0"/>
              </a:spcAft>
              <a:buClr>
                <a:srgbClr val="FF0000"/>
              </a:buClr>
              <a:buFont typeface="Symbol" panose="05050102010706020507" pitchFamily="18" charset="2"/>
              <a:buChar char="-"/>
              <a:defRPr sz="2000">
                <a:solidFill>
                  <a:srgbClr val="003399"/>
                </a:solidFill>
                <a:latin typeface="+mn-lt"/>
              </a:defRPr>
            </a:lvl5pPr>
            <a:lvl6pPr marL="25146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6pPr>
            <a:lvl7pPr marL="29718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7pPr>
            <a:lvl8pPr marL="34290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8pPr>
            <a:lvl9pPr marL="38862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9pPr>
          </a:lstStyle>
          <a:p>
            <a:pPr marL="342900" marR="0" lvl="0" indent="-342900" algn="l" defTabSz="457200" rtl="0" eaLnBrk="0" fontAlgn="base" latinLnBrk="0" hangingPunct="0">
              <a:lnSpc>
                <a:spcPct val="100000"/>
              </a:lnSpc>
              <a:spcBef>
                <a:spcPct val="20000"/>
              </a:spcBef>
              <a:spcAft>
                <a:spcPct val="0"/>
              </a:spcAft>
              <a:buClr>
                <a:srgbClr val="FF0000"/>
              </a:buClr>
              <a:buSzTx/>
              <a:buFont typeface="Arial" panose="020B0604020202020204" pitchFamily="34" charset="0"/>
              <a:buChar char="•"/>
              <a:tabLst>
                <a:tab pos="288925" algn="l"/>
                <a:tab pos="635000" algn="l"/>
              </a:tabLst>
              <a:defRPr/>
            </a:pPr>
            <a:r>
              <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a:t>
            </a:r>
            <a:r>
              <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 Code Adoption Document (CAD) </a:t>
            </a:r>
            <a:r>
              <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documents the servicing interval for Pressure Relief Devices in section 1.40 on Page 16 of 33.  </a:t>
            </a:r>
          </a:p>
          <a:p>
            <a:pPr marL="342900" marR="0" lvl="0" indent="-342900" algn="l" defTabSz="457200" rtl="0" eaLnBrk="0" fontAlgn="base" latinLnBrk="0" hangingPunct="0">
              <a:lnSpc>
                <a:spcPct val="100000"/>
              </a:lnSpc>
              <a:spcBef>
                <a:spcPct val="20000"/>
              </a:spcBef>
              <a:spcAft>
                <a:spcPct val="0"/>
              </a:spcAft>
              <a:buClr>
                <a:srgbClr val="FF0000"/>
              </a:buClr>
              <a:buSzTx/>
              <a:buFont typeface="Arial" panose="020B0604020202020204" pitchFamily="34" charset="0"/>
              <a:buChar char="•"/>
              <a:tabLst>
                <a:tab pos="288925" algn="l"/>
                <a:tab pos="635000" algn="l"/>
              </a:tabLst>
              <a:defRPr/>
            </a:pPr>
            <a:r>
              <a:rPr kumimoji="0" lang="en-US" alt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many different types of</a:t>
            </a:r>
            <a:r>
              <a:rPr lang="en-US" altLang="en-US" sz="1800" kern="0" dirty="0">
                <a:solidFill>
                  <a:prstClr val="black"/>
                </a:solidFill>
                <a:latin typeface="Arial" panose="020B0604020202020204" pitchFamily="34" charset="0"/>
                <a:cs typeface="Arial" panose="020B0604020202020204" pitchFamily="34" charset="0"/>
              </a:rPr>
              <a:t> pressure devices and they have different servicing rules.  </a:t>
            </a:r>
          </a:p>
          <a:p>
            <a:pPr marL="342900" marR="0" lvl="0" indent="-342900" algn="l" defTabSz="457200" rtl="0" eaLnBrk="0" fontAlgn="base" latinLnBrk="0" hangingPunct="0">
              <a:lnSpc>
                <a:spcPct val="100000"/>
              </a:lnSpc>
              <a:spcBef>
                <a:spcPct val="20000"/>
              </a:spcBef>
              <a:spcAft>
                <a:spcPct val="0"/>
              </a:spcAft>
              <a:buClr>
                <a:srgbClr val="FF0000"/>
              </a:buClr>
              <a:buSzTx/>
              <a:buFont typeface="Arial" panose="020B0604020202020204" pitchFamily="34" charset="0"/>
              <a:buChar char="•"/>
              <a:tabLst>
                <a:tab pos="288925" algn="l"/>
                <a:tab pos="635000" algn="l"/>
              </a:tabLst>
              <a:defRPr/>
            </a:pPr>
            <a:r>
              <a:rPr lang="en-US" altLang="en-US" sz="1800" kern="0" dirty="0">
                <a:solidFill>
                  <a:prstClr val="black"/>
                </a:solidFill>
                <a:latin typeface="Arial" panose="020B0604020202020204" pitchFamily="34" charset="0"/>
                <a:cs typeface="Arial" panose="020B0604020202020204" pitchFamily="34" charset="0"/>
              </a:rPr>
              <a:t>Owners should document the lift testing that they perform.</a:t>
            </a:r>
          </a:p>
          <a:p>
            <a:pPr marL="342900" lvl="0" indent="-342900">
              <a:buFont typeface="Arial" panose="020B0604020202020204" pitchFamily="34" charset="0"/>
              <a:buChar char="•"/>
              <a:tabLst>
                <a:tab pos="288925" algn="l"/>
                <a:tab pos="635000" algn="l"/>
              </a:tabLst>
              <a:defRPr/>
            </a:pPr>
            <a:r>
              <a:rPr lang="en-CA" altLang="en-US" sz="1800" kern="0" dirty="0">
                <a:solidFill>
                  <a:prstClr val="black"/>
                </a:solidFill>
                <a:latin typeface="Arial" panose="020B0604020202020204" pitchFamily="34" charset="0"/>
                <a:cs typeface="Arial" panose="020B0604020202020204" pitchFamily="34" charset="0"/>
              </a:rPr>
              <a:t>Other pressure vessels and piping systems not in the next two slides, including boilers other than steam or hot water service, shall have the Relief Valve serviced every 3 years.</a:t>
            </a:r>
          </a:p>
          <a:p>
            <a:pPr marL="342900" indent="-342900">
              <a:buFont typeface="Arial" panose="020B0604020202020204" pitchFamily="34" charset="0"/>
              <a:buChar char="•"/>
              <a:tabLst>
                <a:tab pos="288925" algn="l"/>
                <a:tab pos="635000" algn="l"/>
              </a:tabLst>
              <a:defRPr/>
            </a:pPr>
            <a:r>
              <a:rPr lang="en-US" altLang="en-US" sz="1800" kern="0" dirty="0">
                <a:solidFill>
                  <a:prstClr val="black"/>
                </a:solidFill>
                <a:latin typeface="Arial" panose="020B0604020202020204" pitchFamily="34" charset="0"/>
                <a:cs typeface="Arial" panose="020B0604020202020204" pitchFamily="34" charset="0"/>
              </a:rPr>
              <a:t>Servicing of Relief valves can only be done by companies holding a COA from TSSA or a Certificate from ASME.</a:t>
            </a:r>
          </a:p>
          <a:p>
            <a:pPr marL="342900" indent="-342900">
              <a:buFont typeface="Arial" panose="020B0604020202020204" pitchFamily="34" charset="0"/>
              <a:buChar char="•"/>
              <a:tabLst>
                <a:tab pos="288925" algn="l"/>
                <a:tab pos="635000" algn="l"/>
              </a:tabLst>
              <a:defRPr/>
            </a:pPr>
            <a:r>
              <a:rPr lang="en-CA" altLang="en-US" sz="1800" kern="0" dirty="0">
                <a:solidFill>
                  <a:prstClr val="black"/>
                </a:solidFill>
                <a:latin typeface="Arial" panose="020B0604020202020204" pitchFamily="34" charset="0"/>
                <a:cs typeface="Arial" panose="020B0604020202020204" pitchFamily="34" charset="0"/>
              </a:rPr>
              <a:t>When Relief Valves are replaced, they need to be ASME compliant devices that do not exceed the Maximum Allowable Working Pressure of the equipment.</a:t>
            </a:r>
          </a:p>
        </p:txBody>
      </p:sp>
      <p:pic>
        <p:nvPicPr>
          <p:cNvPr id="2" name="Recorded Sound">
            <a:hlinkClick r:id="" action="ppaction://media"/>
            <a:extLst>
              <a:ext uri="{FF2B5EF4-FFF2-40B4-BE49-F238E27FC236}">
                <a16:creationId xmlns:a16="http://schemas.microsoft.com/office/drawing/2014/main" id="{759F8647-5529-4B6A-8B3F-3B5592DDC1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70232" y="86094"/>
            <a:ext cx="406400" cy="406400"/>
          </a:xfrm>
          <a:prstGeom prst="rect">
            <a:avLst/>
          </a:prstGeom>
        </p:spPr>
      </p:pic>
    </p:spTree>
    <p:extLst>
      <p:ext uri="{BB962C8B-B14F-4D97-AF65-F5344CB8AC3E}">
        <p14:creationId xmlns:p14="http://schemas.microsoft.com/office/powerpoint/2010/main" val="194755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99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A5492-C167-41FC-A61F-A52BB660E931}"/>
              </a:ext>
            </a:extLst>
          </p:cNvPr>
          <p:cNvSpPr>
            <a:spLocks noGrp="1"/>
          </p:cNvSpPr>
          <p:nvPr>
            <p:ph type="body" sz="quarter" idx="25"/>
          </p:nvPr>
        </p:nvSpPr>
        <p:spPr>
          <a:xfrm>
            <a:off x="457581" y="716787"/>
            <a:ext cx="6629400" cy="322263"/>
          </a:xfrm>
        </p:spPr>
        <p:txBody>
          <a:bodyPr/>
          <a:lstStyle/>
          <a:p>
            <a:r>
              <a:rPr lang="en-CA" sz="2000"/>
              <a:t>Power Boilers and Heating Boilers</a:t>
            </a:r>
          </a:p>
        </p:txBody>
      </p:sp>
      <p:sp>
        <p:nvSpPr>
          <p:cNvPr id="4" name="Text Placeholder 3">
            <a:extLst>
              <a:ext uri="{FF2B5EF4-FFF2-40B4-BE49-F238E27FC236}">
                <a16:creationId xmlns:a16="http://schemas.microsoft.com/office/drawing/2014/main" id="{1D8651E1-DFA4-4FF9-8A11-5DAC856214DA}"/>
              </a:ext>
            </a:extLst>
          </p:cNvPr>
          <p:cNvSpPr>
            <a:spLocks noGrp="1"/>
          </p:cNvSpPr>
          <p:nvPr>
            <p:ph type="body" sz="quarter" idx="27"/>
          </p:nvPr>
        </p:nvSpPr>
        <p:spPr>
          <a:xfrm>
            <a:off x="468312" y="230188"/>
            <a:ext cx="7660703" cy="486599"/>
          </a:xfrm>
        </p:spPr>
        <p:txBody>
          <a:bodyPr/>
          <a:lstStyle/>
          <a:p>
            <a:r>
              <a:rPr lang="en-US" altLang="en-US">
                <a:solidFill>
                  <a:schemeClr val="tx1"/>
                </a:solidFill>
              </a:rPr>
              <a:t>Relief Valve Servicing Intervals</a:t>
            </a:r>
            <a:endParaRPr lang="en-CA" b="0"/>
          </a:p>
        </p:txBody>
      </p:sp>
      <p:pic>
        <p:nvPicPr>
          <p:cNvPr id="5" name="Picture 4">
            <a:extLst>
              <a:ext uri="{FF2B5EF4-FFF2-40B4-BE49-F238E27FC236}">
                <a16:creationId xmlns:a16="http://schemas.microsoft.com/office/drawing/2014/main" id="{8F269902-5975-4A1D-BCE5-19A92FAE5B6B}"/>
              </a:ext>
            </a:extLst>
          </p:cNvPr>
          <p:cNvPicPr>
            <a:picLocks noChangeAspect="1"/>
          </p:cNvPicPr>
          <p:nvPr/>
        </p:nvPicPr>
        <p:blipFill>
          <a:blip r:embed="rId2"/>
          <a:stretch>
            <a:fillRect/>
          </a:stretch>
        </p:blipFill>
        <p:spPr>
          <a:xfrm>
            <a:off x="42862" y="1408176"/>
            <a:ext cx="9058275" cy="3314700"/>
          </a:xfrm>
          <a:prstGeom prst="rect">
            <a:avLst/>
          </a:prstGeom>
        </p:spPr>
      </p:pic>
    </p:spTree>
    <p:extLst>
      <p:ext uri="{BB962C8B-B14F-4D97-AF65-F5344CB8AC3E}">
        <p14:creationId xmlns:p14="http://schemas.microsoft.com/office/powerpoint/2010/main" val="1996249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A5492-C167-41FC-A61F-A52BB660E931}"/>
              </a:ext>
            </a:extLst>
          </p:cNvPr>
          <p:cNvSpPr>
            <a:spLocks noGrp="1"/>
          </p:cNvSpPr>
          <p:nvPr>
            <p:ph type="body" sz="quarter" idx="25"/>
          </p:nvPr>
        </p:nvSpPr>
        <p:spPr>
          <a:xfrm>
            <a:off x="457581" y="716787"/>
            <a:ext cx="6629400" cy="322263"/>
          </a:xfrm>
        </p:spPr>
        <p:txBody>
          <a:bodyPr/>
          <a:lstStyle/>
          <a:p>
            <a:r>
              <a:rPr lang="en-CA" sz="2000"/>
              <a:t>Pressure Vessels and Piping Systems</a:t>
            </a:r>
          </a:p>
        </p:txBody>
      </p:sp>
      <p:sp>
        <p:nvSpPr>
          <p:cNvPr id="4" name="Text Placeholder 3">
            <a:extLst>
              <a:ext uri="{FF2B5EF4-FFF2-40B4-BE49-F238E27FC236}">
                <a16:creationId xmlns:a16="http://schemas.microsoft.com/office/drawing/2014/main" id="{1D8651E1-DFA4-4FF9-8A11-5DAC856214DA}"/>
              </a:ext>
            </a:extLst>
          </p:cNvPr>
          <p:cNvSpPr>
            <a:spLocks noGrp="1"/>
          </p:cNvSpPr>
          <p:nvPr>
            <p:ph type="body" sz="quarter" idx="27"/>
          </p:nvPr>
        </p:nvSpPr>
        <p:spPr>
          <a:xfrm>
            <a:off x="468312" y="230188"/>
            <a:ext cx="7660703" cy="486599"/>
          </a:xfrm>
        </p:spPr>
        <p:txBody>
          <a:bodyPr/>
          <a:lstStyle/>
          <a:p>
            <a:r>
              <a:rPr lang="en-US" altLang="en-US">
                <a:solidFill>
                  <a:schemeClr val="tx1"/>
                </a:solidFill>
              </a:rPr>
              <a:t>Relief Valve Servicing Intervals</a:t>
            </a:r>
            <a:endParaRPr lang="en-CA" b="0"/>
          </a:p>
        </p:txBody>
      </p:sp>
      <p:pic>
        <p:nvPicPr>
          <p:cNvPr id="3" name="Picture 2">
            <a:extLst>
              <a:ext uri="{FF2B5EF4-FFF2-40B4-BE49-F238E27FC236}">
                <a16:creationId xmlns:a16="http://schemas.microsoft.com/office/drawing/2014/main" id="{3DA1A8DD-B092-48CC-8255-DBBA45D91A17}"/>
              </a:ext>
            </a:extLst>
          </p:cNvPr>
          <p:cNvPicPr>
            <a:picLocks noChangeAspect="1"/>
          </p:cNvPicPr>
          <p:nvPr/>
        </p:nvPicPr>
        <p:blipFill>
          <a:blip r:embed="rId2"/>
          <a:stretch>
            <a:fillRect/>
          </a:stretch>
        </p:blipFill>
        <p:spPr>
          <a:xfrm>
            <a:off x="28575" y="1431988"/>
            <a:ext cx="9086850" cy="3267075"/>
          </a:xfrm>
          <a:prstGeom prst="rect">
            <a:avLst/>
          </a:prstGeom>
        </p:spPr>
      </p:pic>
    </p:spTree>
    <p:extLst>
      <p:ext uri="{BB962C8B-B14F-4D97-AF65-F5344CB8AC3E}">
        <p14:creationId xmlns:p14="http://schemas.microsoft.com/office/powerpoint/2010/main" val="204130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40BFE-CE6F-4A29-8ED2-1E41DCBFEE21}"/>
              </a:ext>
            </a:extLst>
          </p:cNvPr>
          <p:cNvSpPr>
            <a:spLocks noGrp="1"/>
          </p:cNvSpPr>
          <p:nvPr>
            <p:ph type="body" sz="quarter" idx="26"/>
          </p:nvPr>
        </p:nvSpPr>
        <p:spPr>
          <a:xfrm>
            <a:off x="228600" y="930729"/>
            <a:ext cx="8784771" cy="3982583"/>
          </a:xfrm>
        </p:spPr>
        <p:txBody>
          <a:bodyPr/>
          <a:lstStyle/>
          <a:p>
            <a:pPr>
              <a:buClr>
                <a:srgbClr val="FF0000"/>
              </a:buClr>
            </a:pPr>
            <a:r>
              <a:rPr lang="en-CA" sz="2400" dirty="0"/>
              <a:t>When an Owner has Boiler Machinery Breakdown Coverage, the periodic Inspections are conducted by the Insurer.</a:t>
            </a:r>
          </a:p>
          <a:p>
            <a:pPr>
              <a:buClr>
                <a:srgbClr val="FF0000"/>
              </a:buClr>
            </a:pPr>
            <a:r>
              <a:rPr lang="en-CA" sz="2400" dirty="0"/>
              <a:t>When an owner does not have Boiler Machinery Breakdown Coverage, TSSA will perform the periodic Inspections.</a:t>
            </a:r>
          </a:p>
          <a:p>
            <a:pPr>
              <a:buClr>
                <a:srgbClr val="FF0000"/>
              </a:buClr>
            </a:pPr>
            <a:r>
              <a:rPr lang="en-CA" sz="2400" dirty="0"/>
              <a:t>Owners are required to request periodic inspections.  </a:t>
            </a:r>
          </a:p>
          <a:p>
            <a:pPr>
              <a:buClr>
                <a:srgbClr val="FF0000"/>
              </a:buClr>
            </a:pPr>
            <a:r>
              <a:rPr lang="en-CA" sz="2400" dirty="0"/>
              <a:t>Certificates of Inspection are issued upon completion of periodic Inspections.</a:t>
            </a:r>
          </a:p>
          <a:p>
            <a:pPr>
              <a:buClr>
                <a:srgbClr val="FF0000"/>
              </a:buClr>
            </a:pPr>
            <a:r>
              <a:rPr lang="en-CA" sz="2400" dirty="0"/>
              <a:t>Contact your local inspector to know what needs to be done in preparation for a periodic inspection. Example: internal inspection and boiler controls.</a:t>
            </a:r>
          </a:p>
        </p:txBody>
      </p:sp>
      <p:sp>
        <p:nvSpPr>
          <p:cNvPr id="4" name="Text Placeholder 3">
            <a:extLst>
              <a:ext uri="{FF2B5EF4-FFF2-40B4-BE49-F238E27FC236}">
                <a16:creationId xmlns:a16="http://schemas.microsoft.com/office/drawing/2014/main" id="{3D3E0AB5-10CC-43BB-B760-522FC65AFBEE}"/>
              </a:ext>
            </a:extLst>
          </p:cNvPr>
          <p:cNvSpPr>
            <a:spLocks noGrp="1"/>
          </p:cNvSpPr>
          <p:nvPr>
            <p:ph type="body" sz="quarter" idx="27"/>
          </p:nvPr>
        </p:nvSpPr>
        <p:spPr/>
        <p:txBody>
          <a:bodyPr/>
          <a:lstStyle/>
          <a:p>
            <a:r>
              <a:rPr lang="en-CA"/>
              <a:t>Periodic Inspection - General</a:t>
            </a:r>
          </a:p>
        </p:txBody>
      </p:sp>
    </p:spTree>
    <p:extLst>
      <p:ext uri="{BB962C8B-B14F-4D97-AF65-F5344CB8AC3E}">
        <p14:creationId xmlns:p14="http://schemas.microsoft.com/office/powerpoint/2010/main" val="835144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9C19A0-3A8D-446E-801E-C9ECEB8C01DC}"/>
              </a:ext>
            </a:extLst>
          </p:cNvPr>
          <p:cNvSpPr>
            <a:spLocks noGrp="1"/>
          </p:cNvSpPr>
          <p:nvPr>
            <p:ph type="body" sz="quarter" idx="26"/>
          </p:nvPr>
        </p:nvSpPr>
        <p:spPr>
          <a:xfrm>
            <a:off x="577056" y="834378"/>
            <a:ext cx="7989887" cy="885888"/>
          </a:xfrm>
        </p:spPr>
        <p:txBody>
          <a:bodyPr/>
          <a:lstStyle/>
          <a:p>
            <a:pPr>
              <a:buClr>
                <a:srgbClr val="FF0000"/>
              </a:buClr>
            </a:pPr>
            <a:r>
              <a:rPr lang="en-CA" dirty="0"/>
              <a:t>The interval for periodic inspections are captured in the Section 5.2 of the </a:t>
            </a:r>
            <a:r>
              <a:rPr lang="en-CA" dirty="0">
                <a:hlinkClick r:id="rId4"/>
              </a:rPr>
              <a:t>Code Adoption Document (CAD)</a:t>
            </a:r>
            <a:endParaRPr lang="en-CA" dirty="0"/>
          </a:p>
        </p:txBody>
      </p:sp>
      <p:sp>
        <p:nvSpPr>
          <p:cNvPr id="4" name="Text Placeholder 3">
            <a:extLst>
              <a:ext uri="{FF2B5EF4-FFF2-40B4-BE49-F238E27FC236}">
                <a16:creationId xmlns:a16="http://schemas.microsoft.com/office/drawing/2014/main" id="{E44188FD-4E87-44E0-928E-1C4B61F325D8}"/>
              </a:ext>
            </a:extLst>
          </p:cNvPr>
          <p:cNvSpPr>
            <a:spLocks noGrp="1"/>
          </p:cNvSpPr>
          <p:nvPr>
            <p:ph type="body" sz="quarter" idx="27"/>
          </p:nvPr>
        </p:nvSpPr>
        <p:spPr/>
        <p:txBody>
          <a:bodyPr/>
          <a:lstStyle/>
          <a:p>
            <a:r>
              <a:rPr lang="en-CA"/>
              <a:t>Periodic Inspection - Intervals</a:t>
            </a:r>
          </a:p>
        </p:txBody>
      </p:sp>
      <p:pic>
        <p:nvPicPr>
          <p:cNvPr id="5" name="Picture 4">
            <a:extLst>
              <a:ext uri="{FF2B5EF4-FFF2-40B4-BE49-F238E27FC236}">
                <a16:creationId xmlns:a16="http://schemas.microsoft.com/office/drawing/2014/main" id="{06A94795-3592-424D-BE85-43162E295091}"/>
              </a:ext>
            </a:extLst>
          </p:cNvPr>
          <p:cNvPicPr>
            <a:picLocks noChangeAspect="1"/>
          </p:cNvPicPr>
          <p:nvPr/>
        </p:nvPicPr>
        <p:blipFill>
          <a:blip r:embed="rId5"/>
          <a:stretch>
            <a:fillRect/>
          </a:stretch>
        </p:blipFill>
        <p:spPr>
          <a:xfrm>
            <a:off x="0" y="1581320"/>
            <a:ext cx="9144000" cy="2622535"/>
          </a:xfrm>
          <a:prstGeom prst="rect">
            <a:avLst/>
          </a:prstGeom>
        </p:spPr>
      </p:pic>
      <p:sp>
        <p:nvSpPr>
          <p:cNvPr id="6" name="Text Placeholder 2">
            <a:extLst>
              <a:ext uri="{FF2B5EF4-FFF2-40B4-BE49-F238E27FC236}">
                <a16:creationId xmlns:a16="http://schemas.microsoft.com/office/drawing/2014/main" id="{28936582-C548-48A8-AA68-449FD4AECF8A}"/>
              </a:ext>
            </a:extLst>
          </p:cNvPr>
          <p:cNvSpPr txBox="1">
            <a:spLocks/>
          </p:cNvSpPr>
          <p:nvPr/>
        </p:nvSpPr>
        <p:spPr bwMode="auto">
          <a:xfrm>
            <a:off x="577055" y="4064909"/>
            <a:ext cx="7989887" cy="88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F0000"/>
              </a:buClr>
            </a:pPr>
            <a:r>
              <a:rPr lang="en-CA" dirty="0"/>
              <a:t>During periodic inspections, boiler controls will have to be demonstrated and in good working condition.</a:t>
            </a:r>
          </a:p>
        </p:txBody>
      </p:sp>
      <p:pic>
        <p:nvPicPr>
          <p:cNvPr id="2" name="Recorded Sound">
            <a:hlinkClick r:id="" action="ppaction://media"/>
            <a:extLst>
              <a:ext uri="{FF2B5EF4-FFF2-40B4-BE49-F238E27FC236}">
                <a16:creationId xmlns:a16="http://schemas.microsoft.com/office/drawing/2014/main" id="{14D590BA-3F53-4D76-808E-A7D0BDA2BEA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75687" y="128624"/>
            <a:ext cx="406400" cy="406400"/>
          </a:xfrm>
          <a:prstGeom prst="rect">
            <a:avLst/>
          </a:prstGeom>
        </p:spPr>
      </p:pic>
    </p:spTree>
    <p:extLst>
      <p:ext uri="{BB962C8B-B14F-4D97-AF65-F5344CB8AC3E}">
        <p14:creationId xmlns:p14="http://schemas.microsoft.com/office/powerpoint/2010/main" val="122971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B655ECD6-7182-4060-9EC0-EF3906DA278C}"/>
              </a:ext>
            </a:extLst>
          </p:cNvPr>
          <p:cNvSpPr txBox="1">
            <a:spLocks noChangeArrowheads="1"/>
          </p:cNvSpPr>
          <p:nvPr/>
        </p:nvSpPr>
        <p:spPr>
          <a:xfrm>
            <a:off x="463701" y="1160311"/>
            <a:ext cx="4285980" cy="2497289"/>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tabLst>
                <a:tab pos="288925" algn="l"/>
                <a:tab pos="635000" algn="l"/>
              </a:tabLst>
              <a:defRPr/>
            </a:pPr>
            <a:endParaRPr lang="en-US" altLang="en-US" sz="3600"/>
          </a:p>
        </p:txBody>
      </p:sp>
      <p:sp>
        <p:nvSpPr>
          <p:cNvPr id="8" name="Rectangle 2">
            <a:extLst>
              <a:ext uri="{FF2B5EF4-FFF2-40B4-BE49-F238E27FC236}">
                <a16:creationId xmlns:a16="http://schemas.microsoft.com/office/drawing/2014/main" id="{6375CD1E-80B7-4FA7-8B5B-50CEB05695C8}"/>
              </a:ext>
            </a:extLst>
          </p:cNvPr>
          <p:cNvSpPr txBox="1">
            <a:spLocks noChangeArrowheads="1"/>
          </p:cNvSpPr>
          <p:nvPr/>
        </p:nvSpPr>
        <p:spPr>
          <a:xfrm>
            <a:off x="229683" y="907805"/>
            <a:ext cx="5178599" cy="203474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ltLang="en-US" sz="1800">
              <a:latin typeface="Arial" panose="020B0604020202020204" pitchFamily="34" charset="0"/>
              <a:cs typeface="Arial" panose="020B0604020202020204" pitchFamily="34" charset="0"/>
            </a:endParaRPr>
          </a:p>
          <a:p>
            <a:endParaRPr lang="en-US" altLang="en-US" sz="1800">
              <a:latin typeface="Arial" panose="020B0604020202020204" pitchFamily="34" charset="0"/>
              <a:cs typeface="Arial" panose="020B0604020202020204" pitchFamily="34" charset="0"/>
            </a:endParaRPr>
          </a:p>
          <a:p>
            <a:r>
              <a:rPr lang="en-US" altLang="en-US" sz="2400" b="1">
                <a:latin typeface="Arial" panose="020B0604020202020204" pitchFamily="34" charset="0"/>
                <a:cs typeface="Arial" panose="020B0604020202020204" pitchFamily="34" charset="0"/>
              </a:rPr>
              <a:t>Thank You </a:t>
            </a:r>
          </a:p>
          <a:p>
            <a:r>
              <a:rPr lang="en-US" altLang="en-US" sz="2400">
                <a:latin typeface="Arial" panose="020B0604020202020204" pitchFamily="34" charset="0"/>
                <a:cs typeface="Arial" panose="020B0604020202020204" pitchFamily="34" charset="0"/>
              </a:rPr>
              <a:t>for Attending TSSA’s Ontario Regulations Overview Seminar</a:t>
            </a:r>
          </a:p>
        </p:txBody>
      </p:sp>
    </p:spTree>
    <p:extLst>
      <p:ext uri="{BB962C8B-B14F-4D97-AF65-F5344CB8AC3E}">
        <p14:creationId xmlns:p14="http://schemas.microsoft.com/office/powerpoint/2010/main" val="237878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918BC4-3C86-456C-82A7-7016ADD383DE}"/>
              </a:ext>
            </a:extLst>
          </p:cNvPr>
          <p:cNvSpPr>
            <a:spLocks noGrp="1"/>
          </p:cNvSpPr>
          <p:nvPr>
            <p:ph type="body" sz="quarter" idx="26"/>
          </p:nvPr>
        </p:nvSpPr>
        <p:spPr/>
        <p:txBody>
          <a:bodyPr/>
          <a:lstStyle/>
          <a:p>
            <a:r>
              <a:rPr lang="en-CA" dirty="0"/>
              <a:t>This presentation will cover the items listed below:</a:t>
            </a:r>
          </a:p>
          <a:p>
            <a:pPr lvl="1"/>
            <a:r>
              <a:rPr lang="en-CA" dirty="0"/>
              <a:t>Rules for equipment that have been in operation prior to July 1, 2021.</a:t>
            </a:r>
          </a:p>
          <a:p>
            <a:pPr lvl="1"/>
            <a:r>
              <a:rPr lang="en-CA" dirty="0"/>
              <a:t>Performing work on piping systems.</a:t>
            </a:r>
          </a:p>
          <a:p>
            <a:pPr lvl="1"/>
            <a:r>
              <a:rPr lang="en-CA" dirty="0"/>
              <a:t>The maintenance requirements for regulated devices.</a:t>
            </a:r>
          </a:p>
          <a:p>
            <a:pPr lvl="1"/>
            <a:r>
              <a:rPr lang="en-CA" dirty="0"/>
              <a:t>Relief Valve servicing and lift testing</a:t>
            </a:r>
          </a:p>
        </p:txBody>
      </p:sp>
      <p:sp>
        <p:nvSpPr>
          <p:cNvPr id="4" name="Text Placeholder 3">
            <a:extLst>
              <a:ext uri="{FF2B5EF4-FFF2-40B4-BE49-F238E27FC236}">
                <a16:creationId xmlns:a16="http://schemas.microsoft.com/office/drawing/2014/main" id="{8B55B2FE-2F82-4D2E-8BE2-CDB031D7AD67}"/>
              </a:ext>
            </a:extLst>
          </p:cNvPr>
          <p:cNvSpPr>
            <a:spLocks noGrp="1"/>
          </p:cNvSpPr>
          <p:nvPr>
            <p:ph type="body" sz="quarter" idx="27"/>
          </p:nvPr>
        </p:nvSpPr>
        <p:spPr/>
        <p:txBody>
          <a:bodyPr/>
          <a:lstStyle/>
          <a:p>
            <a:r>
              <a:rPr lang="en-CA" dirty="0"/>
              <a:t>Summary</a:t>
            </a:r>
          </a:p>
        </p:txBody>
      </p:sp>
    </p:spTree>
    <p:extLst>
      <p:ext uri="{BB962C8B-B14F-4D97-AF65-F5344CB8AC3E}">
        <p14:creationId xmlns:p14="http://schemas.microsoft.com/office/powerpoint/2010/main" val="45773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1019669" y="215615"/>
            <a:ext cx="6968137" cy="495758"/>
          </a:xfrm>
        </p:spPr>
        <p:txBody>
          <a:bodyPr/>
          <a:lstStyle/>
          <a:p>
            <a:r>
              <a:rPr lang="en-CA" dirty="0"/>
              <a:t>GENERAL INFORMATION: DISCLAIMER</a:t>
            </a:r>
          </a:p>
        </p:txBody>
      </p:sp>
      <p:sp>
        <p:nvSpPr>
          <p:cNvPr id="6" name="Rectangle 3">
            <a:extLst>
              <a:ext uri="{FF2B5EF4-FFF2-40B4-BE49-F238E27FC236}">
                <a16:creationId xmlns:a16="http://schemas.microsoft.com/office/drawing/2014/main" id="{B655ECD6-7182-4060-9EC0-EF3906DA278C}"/>
              </a:ext>
            </a:extLst>
          </p:cNvPr>
          <p:cNvSpPr txBox="1">
            <a:spLocks noChangeArrowheads="1"/>
          </p:cNvSpPr>
          <p:nvPr/>
        </p:nvSpPr>
        <p:spPr>
          <a:xfrm>
            <a:off x="541338" y="1131889"/>
            <a:ext cx="7924800" cy="3214762"/>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tabLst>
                <a:tab pos="288925" algn="l"/>
                <a:tab pos="635000" algn="l"/>
              </a:tabLst>
              <a:defRPr/>
            </a:pPr>
            <a:endParaRPr lang="en-US" altLang="en-US" sz="3600"/>
          </a:p>
        </p:txBody>
      </p:sp>
      <p:sp>
        <p:nvSpPr>
          <p:cNvPr id="2" name="Rectangle 1">
            <a:extLst>
              <a:ext uri="{FF2B5EF4-FFF2-40B4-BE49-F238E27FC236}">
                <a16:creationId xmlns:a16="http://schemas.microsoft.com/office/drawing/2014/main" id="{8B562F3A-7F20-48B3-B725-E010003D1C86}"/>
              </a:ext>
            </a:extLst>
          </p:cNvPr>
          <p:cNvSpPr/>
          <p:nvPr/>
        </p:nvSpPr>
        <p:spPr>
          <a:xfrm>
            <a:off x="669542" y="846465"/>
            <a:ext cx="7668392" cy="3693319"/>
          </a:xfrm>
          <a:prstGeom prst="rect">
            <a:avLst/>
          </a:prstGeom>
        </p:spPr>
        <p:txBody>
          <a:bodyPr wrap="square">
            <a:spAutoFit/>
          </a:bodyPr>
          <a:lstStyle/>
          <a:p>
            <a:pPr algn="just"/>
            <a:r>
              <a:rPr lang="en-US" altLang="en-US" dirty="0"/>
              <a:t>This presentation is intended to provide guidance to individuals in the Agricultural industry that own/operate Boilers, Pressure Vessels and Pressure Piping. While efforts have been made to present current, accurate and pertinent information, this presentation is not intended to be a complete reference manual for guiding the actions of individuals working on issues relating to Boiler, Pressure Vessel and Pressure Piping Code compliance. Before applying the information in this presentation, users must weigh its applicability against the particular and unique circumstances of each situation, as well as any other relevant policies or guidelines including the CSA B51 Boiler, Pressure Vessel and Pressure Piping Code and its referenced Codes and Standards, including NBIC.  TSSA is not responsible for any actions or omissions by users of this manual, or for the use of or reliance on the information contained in this presentation, or for errors or omissions relating to the contents of this presentation.</a:t>
            </a:r>
          </a:p>
        </p:txBody>
      </p:sp>
    </p:spTree>
    <p:extLst>
      <p:ext uri="{BB962C8B-B14F-4D97-AF65-F5344CB8AC3E}">
        <p14:creationId xmlns:p14="http://schemas.microsoft.com/office/powerpoint/2010/main" val="1147870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845059" y="301091"/>
            <a:ext cx="6975225" cy="495758"/>
          </a:xfrm>
        </p:spPr>
        <p:txBody>
          <a:bodyPr/>
          <a:lstStyle/>
          <a:p>
            <a:r>
              <a:rPr lang="en-CA" dirty="0"/>
              <a:t>GENERAL INFORMATION: DISCLAIMER</a:t>
            </a:r>
          </a:p>
        </p:txBody>
      </p:sp>
      <p:sp>
        <p:nvSpPr>
          <p:cNvPr id="6" name="Rectangle 3">
            <a:extLst>
              <a:ext uri="{FF2B5EF4-FFF2-40B4-BE49-F238E27FC236}">
                <a16:creationId xmlns:a16="http://schemas.microsoft.com/office/drawing/2014/main" id="{B655ECD6-7182-4060-9EC0-EF3906DA278C}"/>
              </a:ext>
            </a:extLst>
          </p:cNvPr>
          <p:cNvSpPr txBox="1">
            <a:spLocks noChangeArrowheads="1"/>
          </p:cNvSpPr>
          <p:nvPr/>
        </p:nvSpPr>
        <p:spPr>
          <a:xfrm>
            <a:off x="541338" y="1131889"/>
            <a:ext cx="7924800" cy="3214762"/>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tabLst>
                <a:tab pos="288925" algn="l"/>
                <a:tab pos="635000" algn="l"/>
              </a:tabLst>
              <a:defRPr/>
            </a:pPr>
            <a:endParaRPr lang="en-US" altLang="en-US" sz="3600"/>
          </a:p>
        </p:txBody>
      </p:sp>
      <p:sp>
        <p:nvSpPr>
          <p:cNvPr id="3" name="Rectangle 2">
            <a:extLst>
              <a:ext uri="{FF2B5EF4-FFF2-40B4-BE49-F238E27FC236}">
                <a16:creationId xmlns:a16="http://schemas.microsoft.com/office/drawing/2014/main" id="{FA3D678F-45A6-4DB7-AE90-98CF766C3BC3}"/>
              </a:ext>
            </a:extLst>
          </p:cNvPr>
          <p:cNvSpPr/>
          <p:nvPr/>
        </p:nvSpPr>
        <p:spPr>
          <a:xfrm>
            <a:off x="677239" y="1508430"/>
            <a:ext cx="7310867" cy="1948226"/>
          </a:xfrm>
          <a:prstGeom prst="rect">
            <a:avLst/>
          </a:prstGeom>
        </p:spPr>
        <p:txBody>
          <a:bodyPr wrap="square">
            <a:spAutoFit/>
          </a:bodyPr>
          <a:lstStyle/>
          <a:p>
            <a:pPr>
              <a:lnSpc>
                <a:spcPct val="90000"/>
              </a:lnSpc>
            </a:pPr>
            <a:r>
              <a:rPr lang="en-US" altLang="en-US" b="1" dirty="0">
                <a:latin typeface="Arial" panose="020B0604020202020204" pitchFamily="34" charset="0"/>
                <a:cs typeface="Arial" panose="020B0604020202020204" pitchFamily="34" charset="0"/>
              </a:rPr>
              <a:t>Copyright Statement</a:t>
            </a:r>
            <a:br>
              <a:rPr lang="en-US" altLang="en-US" b="1" dirty="0">
                <a:latin typeface="Arial" panose="020B0604020202020204" pitchFamily="34" charset="0"/>
                <a:cs typeface="Arial" panose="020B0604020202020204" pitchFamily="34" charset="0"/>
              </a:rPr>
            </a:br>
            <a:endParaRPr lang="en-US" altLang="en-US" b="1" dirty="0">
              <a:latin typeface="Arial" panose="020B0604020202020204" pitchFamily="34" charset="0"/>
              <a:cs typeface="Arial" panose="020B0604020202020204" pitchFamily="34" charset="0"/>
            </a:endParaRPr>
          </a:p>
          <a:p>
            <a:pPr>
              <a:lnSpc>
                <a:spcPct val="40000"/>
              </a:lnSpc>
            </a:pPr>
            <a:endParaRPr lang="en-US" altLang="en-US" dirty="0">
              <a:latin typeface="Arial" panose="020B0604020202020204" pitchFamily="34" charset="0"/>
              <a:cs typeface="Arial" panose="020B0604020202020204" pitchFamily="34" charset="0"/>
            </a:endParaRPr>
          </a:p>
          <a:p>
            <a:pPr algn="just">
              <a:lnSpc>
                <a:spcPct val="90000"/>
              </a:lnSpc>
            </a:pPr>
            <a:r>
              <a:rPr lang="en-US" altLang="en-US" dirty="0">
                <a:latin typeface="Arial" panose="020B0604020202020204" pitchFamily="34" charset="0"/>
                <a:cs typeface="Arial" panose="020B0604020202020204" pitchFamily="34" charset="0"/>
              </a:rPr>
              <a:t>© Technical Standards and Safety Authority – TSSA (2003). All right reserved.  No part of this publication may be reproduced, stored in a retrieval system, or transmitted or published in any form or by any means without the prior written permission of the Technical Standards and Safety Authority.</a:t>
            </a:r>
          </a:p>
        </p:txBody>
      </p:sp>
    </p:spTree>
    <p:extLst>
      <p:ext uri="{BB962C8B-B14F-4D97-AF65-F5344CB8AC3E}">
        <p14:creationId xmlns:p14="http://schemas.microsoft.com/office/powerpoint/2010/main" val="296840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7"/>
          </p:nvPr>
        </p:nvSpPr>
        <p:spPr>
          <a:xfrm>
            <a:off x="430213" y="162828"/>
            <a:ext cx="6627812" cy="439737"/>
          </a:xfrm>
        </p:spPr>
        <p:txBody>
          <a:bodyPr/>
          <a:lstStyle/>
          <a:p>
            <a:r>
              <a:rPr lang="en-US"/>
              <a:t>OUTLINE</a:t>
            </a:r>
          </a:p>
        </p:txBody>
      </p:sp>
      <p:sp>
        <p:nvSpPr>
          <p:cNvPr id="10" name="Rectangle 10">
            <a:extLst>
              <a:ext uri="{FF2B5EF4-FFF2-40B4-BE49-F238E27FC236}">
                <a16:creationId xmlns:a16="http://schemas.microsoft.com/office/drawing/2014/main" id="{5F16FDFF-6025-44E6-8D2C-EAC803D4D371}"/>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5">
            <a:extLst>
              <a:ext uri="{FF2B5EF4-FFF2-40B4-BE49-F238E27FC236}">
                <a16:creationId xmlns:a16="http://schemas.microsoft.com/office/drawing/2014/main" id="{D01D2E0B-DF0B-420E-9739-589DE75BD67E}"/>
              </a:ext>
            </a:extLst>
          </p:cNvPr>
          <p:cNvSpPr>
            <a:spLocks noChangeArrowheads="1"/>
          </p:cNvSpPr>
          <p:nvPr/>
        </p:nvSpPr>
        <p:spPr bwMode="auto">
          <a:xfrm flipV="1">
            <a:off x="5145956" y="550018"/>
            <a:ext cx="3998044" cy="77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0"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4E78F161-5173-4BB3-A450-2EA26EF3C33E}"/>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5148B6AA-2855-41D1-AAFD-A884F5B111C9}"/>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0"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3">
            <a:extLst>
              <a:ext uri="{FF2B5EF4-FFF2-40B4-BE49-F238E27FC236}">
                <a16:creationId xmlns:a16="http://schemas.microsoft.com/office/drawing/2014/main" id="{CCD8B01E-D4A8-46B1-95AD-43248F397F4B}"/>
              </a:ext>
            </a:extLst>
          </p:cNvPr>
          <p:cNvSpPr txBox="1">
            <a:spLocks noChangeArrowheads="1"/>
          </p:cNvSpPr>
          <p:nvPr/>
        </p:nvSpPr>
        <p:spPr>
          <a:xfrm>
            <a:off x="491689" y="756833"/>
            <a:ext cx="7772400" cy="1172552"/>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200000"/>
              </a:lnSpc>
              <a:buAutoNum type="arabicPeriod"/>
              <a:defRPr/>
            </a:pPr>
            <a:r>
              <a:rPr lang="en-US" altLang="en-US" sz="1800" b="1" dirty="0"/>
              <a:t>Previously existing Boiler, Pressure Vessels and Piping</a:t>
            </a:r>
          </a:p>
          <a:p>
            <a:pPr>
              <a:lnSpc>
                <a:spcPct val="200000"/>
              </a:lnSpc>
              <a:buAutoNum type="arabicPeriod"/>
              <a:defRPr/>
            </a:pPr>
            <a:r>
              <a:rPr lang="en-US" altLang="en-US" sz="1800" b="1" dirty="0"/>
              <a:t>Maintenance Requirements</a:t>
            </a:r>
            <a:endParaRPr lang="en-US" altLang="en-US" sz="2000" dirty="0"/>
          </a:p>
          <a:p>
            <a:pPr>
              <a:lnSpc>
                <a:spcPct val="80000"/>
              </a:lnSpc>
              <a:buAutoNum type="arabicPeriod" startAt="8"/>
              <a:defRPr/>
            </a:pPr>
            <a:endParaRPr lang="en-US" altLang="en-US" sz="1600" dirty="0"/>
          </a:p>
          <a:p>
            <a:pPr marL="0" indent="0">
              <a:lnSpc>
                <a:spcPct val="80000"/>
              </a:lnSpc>
              <a:defRPr/>
            </a:pPr>
            <a:endParaRPr lang="en-US" altLang="en-US" sz="1600" i="1" dirty="0"/>
          </a:p>
          <a:p>
            <a:pPr marL="0" indent="0">
              <a:lnSpc>
                <a:spcPct val="80000"/>
              </a:lnSpc>
              <a:defRPr/>
            </a:pPr>
            <a:endParaRPr lang="en-US" altLang="en-US" sz="1600" i="1" dirty="0"/>
          </a:p>
          <a:p>
            <a:pPr marL="457200" indent="-457200">
              <a:lnSpc>
                <a:spcPct val="80000"/>
              </a:lnSpc>
              <a:buFont typeface="+mj-lt"/>
              <a:buAutoNum type="arabicPeriod"/>
              <a:defRPr/>
            </a:pPr>
            <a:endParaRPr lang="en-US" altLang="en-US" sz="1600" i="1" dirty="0"/>
          </a:p>
          <a:p>
            <a:pPr marL="0" indent="0">
              <a:lnSpc>
                <a:spcPct val="80000"/>
              </a:lnSpc>
              <a:defRPr/>
            </a:pPr>
            <a:endParaRPr lang="en-US" altLang="en-US" dirty="0"/>
          </a:p>
          <a:p>
            <a:pPr marL="457200" indent="-457200">
              <a:lnSpc>
                <a:spcPct val="80000"/>
              </a:lnSpc>
              <a:buFont typeface="+mj-lt"/>
              <a:buAutoNum type="arabicPeriod"/>
              <a:defRPr/>
            </a:pPr>
            <a:endParaRPr lang="en-US" altLang="en-US" dirty="0"/>
          </a:p>
          <a:p>
            <a:pPr marL="457200" indent="-457200">
              <a:lnSpc>
                <a:spcPct val="80000"/>
              </a:lnSpc>
              <a:buFont typeface="+mj-lt"/>
              <a:buAutoNum type="arabicPeriod"/>
              <a:defRPr/>
            </a:pPr>
            <a:endParaRPr lang="en-US" altLang="en-US" dirty="0"/>
          </a:p>
          <a:p>
            <a:pPr marL="0" indent="0">
              <a:lnSpc>
                <a:spcPct val="80000"/>
              </a:lnSpc>
              <a:defRPr/>
            </a:pPr>
            <a:endParaRPr lang="en-US" altLang="en-US" dirty="0"/>
          </a:p>
          <a:p>
            <a:pPr marL="577850" indent="-577850">
              <a:lnSpc>
                <a:spcPct val="80000"/>
              </a:lnSpc>
              <a:buFontTx/>
              <a:buNone/>
              <a:defRPr/>
            </a:pPr>
            <a:r>
              <a:rPr lang="en-US" altLang="en-US" sz="2000" b="1" dirty="0"/>
              <a:t>             </a:t>
            </a:r>
            <a:endParaRPr lang="en-US" altLang="en-US" sz="2000" dirty="0"/>
          </a:p>
          <a:p>
            <a:pPr marL="577850" indent="-577850">
              <a:lnSpc>
                <a:spcPct val="80000"/>
              </a:lnSpc>
              <a:buFontTx/>
              <a:buNone/>
              <a:defRPr/>
            </a:pPr>
            <a:r>
              <a:rPr lang="en-US" altLang="en-US" b="1" dirty="0"/>
              <a:t>         </a:t>
            </a:r>
          </a:p>
          <a:p>
            <a:pPr marL="577850" indent="-577850">
              <a:lnSpc>
                <a:spcPct val="20000"/>
              </a:lnSpc>
              <a:buFontTx/>
              <a:buNone/>
              <a:defRPr/>
            </a:pPr>
            <a:endParaRPr lang="en-US" altLang="en-US" b="1" dirty="0"/>
          </a:p>
          <a:p>
            <a:pPr marL="577850" indent="-577850">
              <a:lnSpc>
                <a:spcPct val="80000"/>
              </a:lnSpc>
              <a:buFontTx/>
              <a:buNone/>
              <a:defRPr/>
            </a:pPr>
            <a:endParaRPr lang="en-US" altLang="en-US" b="1" dirty="0"/>
          </a:p>
        </p:txBody>
      </p:sp>
    </p:spTree>
    <p:extLst>
      <p:ext uri="{BB962C8B-B14F-4D97-AF65-F5344CB8AC3E}">
        <p14:creationId xmlns:p14="http://schemas.microsoft.com/office/powerpoint/2010/main" val="423112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D4F40B1-90F2-44B6-89E9-0E5AD72F3212}"/>
              </a:ext>
            </a:extLst>
          </p:cNvPr>
          <p:cNvSpPr txBox="1">
            <a:spLocks noChangeArrowheads="1"/>
          </p:cNvSpPr>
          <p:nvPr/>
        </p:nvSpPr>
        <p:spPr>
          <a:xfrm>
            <a:off x="1670922" y="647134"/>
            <a:ext cx="5643538" cy="4162610"/>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6600">
                <a:solidFill>
                  <a:srgbClr val="FF0000"/>
                </a:solidFill>
                <a:latin typeface="Arial" panose="020B0604020202020204" pitchFamily="34" charset="0"/>
                <a:cs typeface="Arial" panose="020B0604020202020204" pitchFamily="34" charset="0"/>
              </a:rPr>
              <a:t>SECTION 1</a:t>
            </a:r>
            <a:br>
              <a:rPr lang="en-US" altLang="en-US" sz="4800">
                <a:latin typeface="Arial" panose="020B0604020202020204" pitchFamily="34" charset="0"/>
                <a:cs typeface="Arial" panose="020B0604020202020204" pitchFamily="34" charset="0"/>
              </a:rPr>
            </a:br>
            <a:r>
              <a:rPr lang="en-US" altLang="en-US" sz="4800">
                <a:latin typeface="Arial" panose="020B0604020202020204" pitchFamily="34" charset="0"/>
                <a:cs typeface="Arial" panose="020B0604020202020204" pitchFamily="34" charset="0"/>
              </a:rPr>
              <a:t>Previously Existing Boilers, Pressure Vessels &amp; Piping</a:t>
            </a:r>
          </a:p>
        </p:txBody>
      </p:sp>
      <p:pic>
        <p:nvPicPr>
          <p:cNvPr id="3074" name="Picture 2" descr="Boiler &amp; Pressure Vessel Insurance – Standard Alliance Insurance Plc">
            <a:extLst>
              <a:ext uri="{FF2B5EF4-FFF2-40B4-BE49-F238E27FC236}">
                <a16:creationId xmlns:a16="http://schemas.microsoft.com/office/drawing/2014/main" id="{F3530370-B6E4-46D5-8D4F-77E2516252E2}"/>
              </a:ext>
            </a:extLst>
          </p:cNvPr>
          <p:cNvPicPr>
            <a:picLocks noChangeAspect="1" noChangeArrowheads="1"/>
          </p:cNvPicPr>
          <p:nvPr/>
        </p:nvPicPr>
        <p:blipFill>
          <a:blip r:embed="rId3">
            <a:alphaModFix amt="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4236" y="607694"/>
            <a:ext cx="5143849" cy="385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74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521069" y="112034"/>
            <a:ext cx="8300751" cy="1090426"/>
          </a:xfrm>
        </p:spPr>
        <p:txBody>
          <a:bodyPr/>
          <a:lstStyle/>
          <a:p>
            <a:r>
              <a:rPr lang="en-US" altLang="en-US" dirty="0">
                <a:solidFill>
                  <a:schemeClr val="tx1"/>
                </a:solidFill>
              </a:rPr>
              <a:t>PREVIOUSLY EXISTING / INSTALLED: </a:t>
            </a:r>
          </a:p>
          <a:p>
            <a:r>
              <a:rPr lang="en-US" altLang="en-US" dirty="0">
                <a:solidFill>
                  <a:schemeClr val="tx1"/>
                </a:solidFill>
              </a:rPr>
              <a:t>BOILERS &amp; PRESSURE VESSELS</a:t>
            </a:r>
            <a:br>
              <a:rPr lang="en-US" altLang="en-US" sz="1600" b="0" dirty="0">
                <a:solidFill>
                  <a:schemeClr val="tx1"/>
                </a:solidFill>
              </a:rPr>
            </a:br>
            <a:br>
              <a:rPr lang="en-US" altLang="en-US" sz="1000" b="0" dirty="0">
                <a:solidFill>
                  <a:schemeClr val="tx1"/>
                </a:solidFill>
              </a:rPr>
            </a:br>
            <a:r>
              <a:rPr lang="en-US" altLang="en-US" b="0" dirty="0">
                <a:solidFill>
                  <a:schemeClr val="tx1"/>
                </a:solidFill>
              </a:rPr>
              <a:t> </a:t>
            </a:r>
            <a:endParaRPr lang="en-CA" dirty="0"/>
          </a:p>
        </p:txBody>
      </p:sp>
      <p:sp>
        <p:nvSpPr>
          <p:cNvPr id="6" name="Rectangle 3">
            <a:extLst>
              <a:ext uri="{FF2B5EF4-FFF2-40B4-BE49-F238E27FC236}">
                <a16:creationId xmlns:a16="http://schemas.microsoft.com/office/drawing/2014/main" id="{B655ECD6-7182-4060-9EC0-EF3906DA278C}"/>
              </a:ext>
            </a:extLst>
          </p:cNvPr>
          <p:cNvSpPr txBox="1">
            <a:spLocks noChangeArrowheads="1"/>
          </p:cNvSpPr>
          <p:nvPr/>
        </p:nvSpPr>
        <p:spPr>
          <a:xfrm>
            <a:off x="541338" y="1131889"/>
            <a:ext cx="7924800" cy="3214762"/>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tabLst>
                <a:tab pos="288925" algn="l"/>
                <a:tab pos="635000" algn="l"/>
              </a:tabLst>
              <a:defRPr/>
            </a:pPr>
            <a:endParaRPr lang="en-US" altLang="en-US" sz="3600"/>
          </a:p>
        </p:txBody>
      </p:sp>
      <p:sp>
        <p:nvSpPr>
          <p:cNvPr id="12" name="Rectangle 3">
            <a:extLst>
              <a:ext uri="{FF2B5EF4-FFF2-40B4-BE49-F238E27FC236}">
                <a16:creationId xmlns:a16="http://schemas.microsoft.com/office/drawing/2014/main" id="{DDC1D4A9-6D7A-4935-B5B7-1C5DE6B91476}"/>
              </a:ext>
            </a:extLst>
          </p:cNvPr>
          <p:cNvSpPr txBox="1">
            <a:spLocks noChangeArrowheads="1"/>
          </p:cNvSpPr>
          <p:nvPr/>
        </p:nvSpPr>
        <p:spPr bwMode="auto">
          <a:xfrm>
            <a:off x="367619" y="1238591"/>
            <a:ext cx="8607653" cy="3756743"/>
          </a:xfrm>
          <a:prstGeom prst="rect">
            <a:avLst/>
          </a:prstGeom>
          <a:noFill/>
          <a:ln>
            <a:noFill/>
          </a:ln>
        </p:spPr>
        <p:txBody>
          <a:bodyPr lIns="91440" tIns="45720" rIns="91440" bIns="45720" anchor="t"/>
          <a:lstStyle>
            <a:lvl1pPr marL="290513" indent="-290513" algn="l" rtl="0" eaLnBrk="0" fontAlgn="base" hangingPunct="0">
              <a:spcBef>
                <a:spcPct val="20000"/>
              </a:spcBef>
              <a:spcAft>
                <a:spcPct val="0"/>
              </a:spcAft>
              <a:buClr>
                <a:srgbClr val="FF0000"/>
              </a:buClr>
              <a:buFont typeface="Symbol" panose="05050102010706020507" pitchFamily="18" charset="2"/>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Symbol" panose="050501020107060205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o"/>
              <a:defRPr sz="2400">
                <a:solidFill>
                  <a:srgbClr val="003399"/>
                </a:solidFill>
                <a:latin typeface="+mn-lt"/>
              </a:defRPr>
            </a:lvl3pPr>
            <a:lvl4pPr marL="1600200" indent="-228600" algn="l" rtl="0" eaLnBrk="0" fontAlgn="base" hangingPunct="0">
              <a:spcBef>
                <a:spcPct val="20000"/>
              </a:spcBef>
              <a:spcAft>
                <a:spcPct val="0"/>
              </a:spcAft>
              <a:buClr>
                <a:srgbClr val="FF0000"/>
              </a:buClr>
              <a:buFont typeface="Symbol" panose="05050102010706020507" pitchFamily="18" charset="2"/>
              <a:buChar char="-"/>
              <a:defRPr sz="2000">
                <a:solidFill>
                  <a:srgbClr val="003399"/>
                </a:solidFill>
                <a:latin typeface="+mn-lt"/>
              </a:defRPr>
            </a:lvl4pPr>
            <a:lvl5pPr marL="2057400" indent="-228600" algn="l" rtl="0" eaLnBrk="0" fontAlgn="base" hangingPunct="0">
              <a:spcBef>
                <a:spcPct val="20000"/>
              </a:spcBef>
              <a:spcAft>
                <a:spcPct val="0"/>
              </a:spcAft>
              <a:buClr>
                <a:srgbClr val="FF0000"/>
              </a:buClr>
              <a:buFont typeface="Symbol" panose="05050102010706020507" pitchFamily="18" charset="2"/>
              <a:buChar char="-"/>
              <a:defRPr sz="2000">
                <a:solidFill>
                  <a:srgbClr val="003399"/>
                </a:solidFill>
                <a:latin typeface="+mn-lt"/>
              </a:defRPr>
            </a:lvl5pPr>
            <a:lvl6pPr marL="25146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6pPr>
            <a:lvl7pPr marL="29718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7pPr>
            <a:lvl8pPr marL="34290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8pPr>
            <a:lvl9pPr marL="38862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9pPr>
          </a:lstStyle>
          <a:p>
            <a:pPr marL="342900" indent="-342900">
              <a:buFont typeface="Arial" panose="020B0604020202020204" pitchFamily="34" charset="0"/>
              <a:buChar char="•"/>
              <a:tabLst>
                <a:tab pos="288925" algn="l"/>
                <a:tab pos="635000" algn="l"/>
              </a:tabLst>
              <a:defRPr/>
            </a:pPr>
            <a:r>
              <a:rPr lang="en-US" altLang="en-US" sz="1800" kern="0" dirty="0">
                <a:latin typeface="Arial" panose="020B0604020202020204" pitchFamily="34" charset="0"/>
                <a:cs typeface="Arial" panose="020B0604020202020204" pitchFamily="34" charset="0"/>
              </a:rPr>
              <a:t>TSSA will complete a First Inspection of Boilers &amp; Pressure Vessels installed prior to July 1, 2021.  </a:t>
            </a:r>
          </a:p>
          <a:p>
            <a:pPr marL="342900" indent="-342900">
              <a:buFont typeface="Arial" panose="020B0604020202020204" pitchFamily="34" charset="0"/>
              <a:buChar char="•"/>
              <a:tabLst>
                <a:tab pos="288925" algn="l"/>
                <a:tab pos="635000" algn="l"/>
              </a:tabLst>
              <a:defRPr/>
            </a:pPr>
            <a:r>
              <a:rPr lang="en-US" altLang="en-US" sz="1800" kern="0" dirty="0">
                <a:latin typeface="Arial"/>
                <a:cs typeface="Arial"/>
              </a:rPr>
              <a:t>The purpose of the First Inspection is to determine if the Boilers &amp; Pressure Vessels are in </a:t>
            </a:r>
            <a:r>
              <a:rPr lang="en-US" altLang="en-US" sz="1800" u="sng" kern="0" dirty="0">
                <a:solidFill>
                  <a:srgbClr val="FF0000"/>
                </a:solidFill>
                <a:latin typeface="Arial"/>
                <a:cs typeface="Arial"/>
              </a:rPr>
              <a:t>SAFE</a:t>
            </a:r>
            <a:r>
              <a:rPr lang="en-US" altLang="en-US" sz="1800" kern="0" dirty="0">
                <a:latin typeface="Arial"/>
                <a:cs typeface="Arial"/>
              </a:rPr>
              <a:t> operating condition and safety devices are installed, of adequate size, and are maintained.</a:t>
            </a:r>
          </a:p>
          <a:p>
            <a:pPr marL="342900" indent="-342900">
              <a:buFont typeface="Arial" panose="020B0604020202020204" pitchFamily="34" charset="0"/>
              <a:buChar char="•"/>
              <a:tabLst>
                <a:tab pos="288925" algn="l"/>
                <a:tab pos="635000" algn="l"/>
              </a:tabLst>
              <a:defRPr/>
            </a:pPr>
            <a:r>
              <a:rPr lang="en-US" altLang="en-US" sz="1800" kern="0" dirty="0">
                <a:latin typeface="Arial" panose="020B0604020202020204" pitchFamily="34" charset="0"/>
                <a:cs typeface="Arial" panose="020B0604020202020204" pitchFamily="34" charset="0"/>
              </a:rPr>
              <a:t>TSSA will use Critical Safety Factors to evaluate the safety of the installed devices.</a:t>
            </a:r>
          </a:p>
          <a:p>
            <a:pPr marL="342900" indent="-342900">
              <a:buFont typeface="Arial" panose="020B0604020202020204" pitchFamily="34" charset="0"/>
              <a:buChar char="•"/>
              <a:tabLst>
                <a:tab pos="288925" algn="l"/>
                <a:tab pos="635000" algn="l"/>
              </a:tabLst>
              <a:defRPr/>
            </a:pPr>
            <a:r>
              <a:rPr lang="en-US" altLang="en-US" sz="1800" kern="0" dirty="0">
                <a:latin typeface="Arial" panose="020B0604020202020204" pitchFamily="34" charset="0"/>
                <a:cs typeface="Arial" panose="020B0604020202020204" pitchFamily="34" charset="0"/>
              </a:rPr>
              <a:t>The TSSA will enter in a database the Boilers and Pressure Vessels found operating in the Province. We will not “Register” piping systems.</a:t>
            </a:r>
          </a:p>
          <a:p>
            <a:pPr marL="342900" indent="-342900">
              <a:buFont typeface="Arial" panose="020B0604020202020204" pitchFamily="34" charset="0"/>
              <a:buChar char="•"/>
              <a:tabLst>
                <a:tab pos="288925" algn="l"/>
                <a:tab pos="635000" algn="l"/>
              </a:tabLst>
              <a:defRPr/>
            </a:pPr>
            <a:r>
              <a:rPr lang="en-US" altLang="en-US" sz="1800" kern="0" dirty="0">
                <a:latin typeface="Arial" panose="020B0604020202020204" pitchFamily="34" charset="0"/>
                <a:cs typeface="Arial" panose="020B0604020202020204" pitchFamily="34" charset="0"/>
              </a:rPr>
              <a:t>The Certificate of Inspection (COI) will be issued after the First Inspection.</a:t>
            </a:r>
          </a:p>
          <a:p>
            <a:pPr marL="342900" indent="-342900">
              <a:buFont typeface="Arial" panose="020B0604020202020204" pitchFamily="34" charset="0"/>
              <a:buChar char="•"/>
              <a:tabLst>
                <a:tab pos="288925" algn="l"/>
                <a:tab pos="635000" algn="l"/>
              </a:tabLst>
              <a:defRPr/>
            </a:pPr>
            <a:r>
              <a:rPr lang="en-US" altLang="en-US" sz="1800" kern="0" dirty="0">
                <a:latin typeface="Arial" panose="020B0604020202020204" pitchFamily="34" charset="0"/>
                <a:cs typeface="Arial" panose="020B0604020202020204" pitchFamily="34" charset="0"/>
              </a:rPr>
              <a:t>The expiration of the COI will relate to the date of the First Inspection.</a:t>
            </a:r>
          </a:p>
          <a:p>
            <a:pPr marL="342900" indent="-342900">
              <a:buFont typeface="Arial" panose="020B0604020202020204" pitchFamily="34" charset="0"/>
              <a:buChar char="•"/>
              <a:tabLst>
                <a:tab pos="288925" algn="l"/>
                <a:tab pos="635000" algn="l"/>
              </a:tabLst>
              <a:defRPr/>
            </a:pPr>
            <a:endParaRPr lang="en-US" altLang="en-US" sz="1800" kern="0" dirty="0">
              <a:latin typeface="Arial" panose="020B0604020202020204" pitchFamily="34" charset="0"/>
              <a:cs typeface="Arial" panose="020B0604020202020204" pitchFamily="34" charset="0"/>
            </a:endParaRPr>
          </a:p>
          <a:p>
            <a:pPr marL="0" indent="0">
              <a:tabLst>
                <a:tab pos="288925" algn="l"/>
                <a:tab pos="635000" algn="l"/>
              </a:tabLst>
              <a:defRPr/>
            </a:pPr>
            <a:endParaRPr lang="en-US" altLang="en-US" sz="1800" kern="0" dirty="0">
              <a:latin typeface="Arial" panose="020B0604020202020204" pitchFamily="34" charset="0"/>
              <a:cs typeface="Arial" panose="020B0604020202020204" pitchFamily="34" charset="0"/>
            </a:endParaRPr>
          </a:p>
          <a:p>
            <a:pPr marL="0" indent="0">
              <a:tabLst>
                <a:tab pos="288925" algn="l"/>
                <a:tab pos="635000" algn="l"/>
              </a:tabLst>
              <a:defRPr/>
            </a:pPr>
            <a:endParaRPr lang="en-US" altLang="en-US" sz="1000" kern="0" dirty="0"/>
          </a:p>
          <a:p>
            <a:pPr marL="0" indent="0">
              <a:tabLst>
                <a:tab pos="288925" algn="l"/>
                <a:tab pos="635000" algn="l"/>
              </a:tabLst>
              <a:defRPr/>
            </a:pPr>
            <a:endParaRPr lang="en-US" altLang="en-US" kern="0" dirty="0"/>
          </a:p>
          <a:p>
            <a:pPr marL="0" indent="0">
              <a:tabLst>
                <a:tab pos="288925" algn="l"/>
                <a:tab pos="635000" algn="l"/>
              </a:tabLst>
              <a:defRPr/>
            </a:pPr>
            <a:endParaRPr lang="en-US" altLang="en-US" kern="0" dirty="0"/>
          </a:p>
        </p:txBody>
      </p:sp>
      <p:pic>
        <p:nvPicPr>
          <p:cNvPr id="2" name="Recorded Sound">
            <a:hlinkClick r:id="" action="ppaction://media"/>
            <a:extLst>
              <a:ext uri="{FF2B5EF4-FFF2-40B4-BE49-F238E27FC236}">
                <a16:creationId xmlns:a16="http://schemas.microsoft.com/office/drawing/2014/main" id="{C101B2EA-607A-4A2D-8D85-7E189B36CC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22931" y="75903"/>
            <a:ext cx="406400" cy="406400"/>
          </a:xfrm>
          <a:prstGeom prst="rect">
            <a:avLst/>
          </a:prstGeom>
        </p:spPr>
      </p:pic>
    </p:spTree>
    <p:extLst>
      <p:ext uri="{BB962C8B-B14F-4D97-AF65-F5344CB8AC3E}">
        <p14:creationId xmlns:p14="http://schemas.microsoft.com/office/powerpoint/2010/main" val="164500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7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73768" y="192233"/>
            <a:ext cx="8874654" cy="1083673"/>
          </a:xfrm>
        </p:spPr>
        <p:txBody>
          <a:bodyPr/>
          <a:lstStyle/>
          <a:p>
            <a:r>
              <a:rPr lang="en-US" altLang="en-US">
                <a:solidFill>
                  <a:schemeClr val="tx1"/>
                </a:solidFill>
              </a:rPr>
              <a:t>PREVIOUSLY INSTALLED EXISTING: PIPING SYSTEMS PART 1</a:t>
            </a:r>
            <a:br>
              <a:rPr lang="en-US" altLang="en-US" sz="1000" b="0">
                <a:solidFill>
                  <a:schemeClr val="tx1"/>
                </a:solidFill>
              </a:rPr>
            </a:br>
            <a:r>
              <a:rPr lang="en-US" altLang="en-US" b="0">
                <a:solidFill>
                  <a:schemeClr val="tx1"/>
                </a:solidFill>
              </a:rPr>
              <a:t> </a:t>
            </a:r>
            <a:endParaRPr lang="en-CA"/>
          </a:p>
        </p:txBody>
      </p:sp>
      <p:sp>
        <p:nvSpPr>
          <p:cNvPr id="6" name="Rectangle 3">
            <a:extLst>
              <a:ext uri="{FF2B5EF4-FFF2-40B4-BE49-F238E27FC236}">
                <a16:creationId xmlns:a16="http://schemas.microsoft.com/office/drawing/2014/main" id="{B655ECD6-7182-4060-9EC0-EF3906DA278C}"/>
              </a:ext>
            </a:extLst>
          </p:cNvPr>
          <p:cNvSpPr txBox="1">
            <a:spLocks noChangeArrowheads="1"/>
          </p:cNvSpPr>
          <p:nvPr/>
        </p:nvSpPr>
        <p:spPr>
          <a:xfrm>
            <a:off x="541338" y="1131889"/>
            <a:ext cx="7924800" cy="3214762"/>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tabLst>
                <a:tab pos="288925" algn="l"/>
                <a:tab pos="635000" algn="l"/>
              </a:tabLst>
              <a:defRPr/>
            </a:pPr>
            <a:endParaRPr lang="en-US" altLang="en-US" sz="3600"/>
          </a:p>
        </p:txBody>
      </p:sp>
      <p:sp>
        <p:nvSpPr>
          <p:cNvPr id="7" name="Rectangle 3">
            <a:extLst>
              <a:ext uri="{FF2B5EF4-FFF2-40B4-BE49-F238E27FC236}">
                <a16:creationId xmlns:a16="http://schemas.microsoft.com/office/drawing/2014/main" id="{192F2082-9176-41A3-BA1B-59246F180487}"/>
              </a:ext>
            </a:extLst>
          </p:cNvPr>
          <p:cNvSpPr txBox="1">
            <a:spLocks noChangeArrowheads="1"/>
          </p:cNvSpPr>
          <p:nvPr/>
        </p:nvSpPr>
        <p:spPr bwMode="auto">
          <a:xfrm>
            <a:off x="279133" y="1275906"/>
            <a:ext cx="8662735" cy="2863388"/>
          </a:xfrm>
          <a:prstGeom prst="rect">
            <a:avLst/>
          </a:prstGeom>
          <a:noFill/>
          <a:ln>
            <a:noFill/>
          </a:ln>
        </p:spPr>
        <p:txBody>
          <a:bodyPr/>
          <a:lstStyle>
            <a:lvl1pPr marL="290513" indent="-290513" algn="l" rtl="0" eaLnBrk="0" fontAlgn="base" hangingPunct="0">
              <a:spcBef>
                <a:spcPct val="20000"/>
              </a:spcBef>
              <a:spcAft>
                <a:spcPct val="0"/>
              </a:spcAft>
              <a:buClr>
                <a:srgbClr val="FF0000"/>
              </a:buClr>
              <a:buFont typeface="Symbol" panose="05050102010706020507" pitchFamily="18" charset="2"/>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Symbol" panose="05050102010706020507"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o"/>
              <a:defRPr sz="2400">
                <a:solidFill>
                  <a:srgbClr val="003399"/>
                </a:solidFill>
                <a:latin typeface="+mn-lt"/>
              </a:defRPr>
            </a:lvl3pPr>
            <a:lvl4pPr marL="1600200" indent="-228600" algn="l" rtl="0" eaLnBrk="0" fontAlgn="base" hangingPunct="0">
              <a:spcBef>
                <a:spcPct val="20000"/>
              </a:spcBef>
              <a:spcAft>
                <a:spcPct val="0"/>
              </a:spcAft>
              <a:buClr>
                <a:srgbClr val="FF0000"/>
              </a:buClr>
              <a:buFont typeface="Symbol" panose="05050102010706020507" pitchFamily="18" charset="2"/>
              <a:buChar char="-"/>
              <a:defRPr sz="2000">
                <a:solidFill>
                  <a:srgbClr val="003399"/>
                </a:solidFill>
                <a:latin typeface="+mn-lt"/>
              </a:defRPr>
            </a:lvl4pPr>
            <a:lvl5pPr marL="2057400" indent="-228600" algn="l" rtl="0" eaLnBrk="0" fontAlgn="base" hangingPunct="0">
              <a:spcBef>
                <a:spcPct val="20000"/>
              </a:spcBef>
              <a:spcAft>
                <a:spcPct val="0"/>
              </a:spcAft>
              <a:buClr>
                <a:srgbClr val="FF0000"/>
              </a:buClr>
              <a:buFont typeface="Symbol" panose="05050102010706020507" pitchFamily="18" charset="2"/>
              <a:buChar char="-"/>
              <a:defRPr sz="2000">
                <a:solidFill>
                  <a:srgbClr val="003399"/>
                </a:solidFill>
                <a:latin typeface="+mn-lt"/>
              </a:defRPr>
            </a:lvl5pPr>
            <a:lvl6pPr marL="25146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6pPr>
            <a:lvl7pPr marL="29718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7pPr>
            <a:lvl8pPr marL="34290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8pPr>
            <a:lvl9pPr marL="3886200" indent="-228600" algn="l" rtl="0" eaLnBrk="0" fontAlgn="base" hangingPunct="0">
              <a:spcBef>
                <a:spcPct val="20000"/>
              </a:spcBef>
              <a:spcAft>
                <a:spcPct val="0"/>
              </a:spcAft>
              <a:buClr>
                <a:srgbClr val="FF0000"/>
              </a:buClr>
              <a:buFont typeface="Symbol" pitchFamily="18" charset="2"/>
              <a:buChar char="-"/>
              <a:defRPr sz="2000">
                <a:solidFill>
                  <a:srgbClr val="003399"/>
                </a:solidFill>
                <a:latin typeface="+mn-lt"/>
              </a:defRPr>
            </a:lvl9pPr>
          </a:lstStyle>
          <a:p>
            <a:pPr marL="342900" indent="-342900">
              <a:buFont typeface="Arial" panose="020B0604020202020204" pitchFamily="34" charset="0"/>
              <a:buChar char="•"/>
              <a:tabLst>
                <a:tab pos="288925" algn="l"/>
                <a:tab pos="635000" algn="l"/>
              </a:tabLst>
              <a:defRPr/>
            </a:pPr>
            <a:r>
              <a:rPr lang="en-US" altLang="en-US" sz="1800" kern="0" dirty="0">
                <a:latin typeface="Arial" panose="020B0604020202020204" pitchFamily="34" charset="0"/>
                <a:cs typeface="Arial" panose="020B0604020202020204" pitchFamily="34" charset="0"/>
              </a:rPr>
              <a:t>The requirement to register Piping systems started in 1970.</a:t>
            </a:r>
          </a:p>
          <a:p>
            <a:pPr marL="342900" indent="-342900">
              <a:buFont typeface="Arial" panose="020B0604020202020204" pitchFamily="34" charset="0"/>
              <a:buChar char="•"/>
              <a:tabLst>
                <a:tab pos="288925" algn="l"/>
                <a:tab pos="635000" algn="l"/>
              </a:tabLst>
              <a:defRPr/>
            </a:pPr>
            <a:endParaRPr lang="en-US" altLang="en-US" sz="1800" kern="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tabLst>
                <a:tab pos="288925" algn="l"/>
                <a:tab pos="635000" algn="l"/>
              </a:tabLst>
              <a:defRPr/>
            </a:pPr>
            <a:r>
              <a:rPr lang="en-US" altLang="en-US" sz="1800" kern="0" dirty="0">
                <a:latin typeface="Arial" panose="020B0604020202020204" pitchFamily="34" charset="0"/>
                <a:cs typeface="Arial" panose="020B0604020202020204" pitchFamily="34" charset="0"/>
              </a:rPr>
              <a:t>We understand there are existing piping systems have been installed prior to the Agricultural Revocation. Existing piping will be reviewed for Critical Safety Factors.</a:t>
            </a:r>
          </a:p>
          <a:p>
            <a:pPr marL="0" indent="0">
              <a:tabLst>
                <a:tab pos="288925" algn="l"/>
                <a:tab pos="635000" algn="l"/>
              </a:tabLst>
              <a:defRPr/>
            </a:pPr>
            <a:endParaRPr lang="en-US" altLang="en-US" sz="1800" kern="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tabLst>
                <a:tab pos="288925" algn="l"/>
                <a:tab pos="635000" algn="l"/>
              </a:tabLst>
              <a:defRPr/>
            </a:pPr>
            <a:r>
              <a:rPr lang="en-US" altLang="en-US" sz="1800" kern="0" dirty="0">
                <a:latin typeface="Arial" panose="020B0604020202020204" pitchFamily="34" charset="0"/>
                <a:cs typeface="Arial" panose="020B0604020202020204" pitchFamily="34" charset="0"/>
              </a:rPr>
              <a:t>Systems that were put into service prior to the Agricultural Revocation will not need to be registered to continue to operate.</a:t>
            </a:r>
          </a:p>
          <a:p>
            <a:pPr marL="342900" indent="-342900">
              <a:buFont typeface="Arial" panose="020B0604020202020204" pitchFamily="34" charset="0"/>
              <a:buChar char="•"/>
              <a:tabLst>
                <a:tab pos="288925" algn="l"/>
                <a:tab pos="635000" algn="l"/>
              </a:tabLst>
              <a:defRPr/>
            </a:pPr>
            <a:endParaRPr lang="en-US" altLang="en-US" sz="1800" kern="0" dirty="0">
              <a:latin typeface="Arial" panose="020B0604020202020204" pitchFamily="34" charset="0"/>
              <a:cs typeface="Arial" panose="020B0604020202020204" pitchFamily="34" charset="0"/>
            </a:endParaRPr>
          </a:p>
        </p:txBody>
      </p:sp>
      <p:pic>
        <p:nvPicPr>
          <p:cNvPr id="2" name="Recorded Sound">
            <a:hlinkClick r:id="" action="ppaction://media"/>
            <a:extLst>
              <a:ext uri="{FF2B5EF4-FFF2-40B4-BE49-F238E27FC236}">
                <a16:creationId xmlns:a16="http://schemas.microsoft.com/office/drawing/2014/main" id="{19B6BEDB-0E50-492D-868A-8AAAA15C21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70232" y="48290"/>
            <a:ext cx="406400" cy="406400"/>
          </a:xfrm>
          <a:prstGeom prst="rect">
            <a:avLst/>
          </a:prstGeom>
        </p:spPr>
      </p:pic>
    </p:spTree>
    <p:extLst>
      <p:ext uri="{BB962C8B-B14F-4D97-AF65-F5344CB8AC3E}">
        <p14:creationId xmlns:p14="http://schemas.microsoft.com/office/powerpoint/2010/main" val="5331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73768" y="192233"/>
            <a:ext cx="7924800" cy="636046"/>
          </a:xfrm>
        </p:spPr>
        <p:txBody>
          <a:bodyPr/>
          <a:lstStyle/>
          <a:p>
            <a:r>
              <a:rPr lang="en-US" altLang="en-US" dirty="0">
                <a:solidFill>
                  <a:schemeClr val="tx1"/>
                </a:solidFill>
              </a:rPr>
              <a:t>Working on Existing Piping Systems </a:t>
            </a:r>
          </a:p>
        </p:txBody>
      </p:sp>
      <p:sp>
        <p:nvSpPr>
          <p:cNvPr id="6" name="Rectangle 3">
            <a:extLst>
              <a:ext uri="{FF2B5EF4-FFF2-40B4-BE49-F238E27FC236}">
                <a16:creationId xmlns:a16="http://schemas.microsoft.com/office/drawing/2014/main" id="{B655ECD6-7182-4060-9EC0-EF3906DA278C}"/>
              </a:ext>
            </a:extLst>
          </p:cNvPr>
          <p:cNvSpPr txBox="1">
            <a:spLocks noChangeArrowheads="1"/>
          </p:cNvSpPr>
          <p:nvPr/>
        </p:nvSpPr>
        <p:spPr>
          <a:xfrm>
            <a:off x="541338" y="1131889"/>
            <a:ext cx="7924800" cy="3214762"/>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tabLst>
                <a:tab pos="288925" algn="l"/>
                <a:tab pos="635000" algn="l"/>
              </a:tabLst>
              <a:defRPr/>
            </a:pPr>
            <a:endParaRPr lang="en-US" altLang="en-US" sz="3600"/>
          </a:p>
        </p:txBody>
      </p:sp>
      <p:graphicFrame>
        <p:nvGraphicFramePr>
          <p:cNvPr id="8" name="Diagram 7">
            <a:extLst>
              <a:ext uri="{FF2B5EF4-FFF2-40B4-BE49-F238E27FC236}">
                <a16:creationId xmlns:a16="http://schemas.microsoft.com/office/drawing/2014/main" id="{E6CDCFE8-B69F-47F0-BE11-30FDAC432DBF}"/>
              </a:ext>
            </a:extLst>
          </p:cNvPr>
          <p:cNvGraphicFramePr/>
          <p:nvPr>
            <p:extLst>
              <p:ext uri="{D42A27DB-BD31-4B8C-83A1-F6EECF244321}">
                <p14:modId xmlns:p14="http://schemas.microsoft.com/office/powerpoint/2010/main" val="1371415454"/>
              </p:ext>
            </p:extLst>
          </p:nvPr>
        </p:nvGraphicFramePr>
        <p:xfrm>
          <a:off x="473768" y="1000558"/>
          <a:ext cx="7924800" cy="40021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Recorded Sound">
            <a:hlinkClick r:id="" action="ppaction://media"/>
            <a:extLst>
              <a:ext uri="{FF2B5EF4-FFF2-40B4-BE49-F238E27FC236}">
                <a16:creationId xmlns:a16="http://schemas.microsoft.com/office/drawing/2014/main" id="{2DE35158-A417-42F6-91EB-7BC205AA3AE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670232" y="103856"/>
            <a:ext cx="406400" cy="406400"/>
          </a:xfrm>
          <a:prstGeom prst="rect">
            <a:avLst/>
          </a:prstGeom>
        </p:spPr>
      </p:pic>
    </p:spTree>
    <p:extLst>
      <p:ext uri="{BB962C8B-B14F-4D97-AF65-F5344CB8AC3E}">
        <p14:creationId xmlns:p14="http://schemas.microsoft.com/office/powerpoint/2010/main" val="51136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2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New Basic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B&amp;PV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uel Safety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Fuel Safety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ki Li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U&amp;SA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E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100" dirty="0" smtClean="0">
            <a:solidFill>
              <a:schemeClr val="tx1">
                <a:lumMod val="75000"/>
                <a:lumOff val="25000"/>
              </a:schemeClr>
            </a:solidFill>
          </a:defRPr>
        </a:defPPr>
      </a:lstStyle>
    </a:txDef>
  </a:objectDefaults>
  <a:extraClrSchemeLst/>
</a:theme>
</file>

<file path=ppt/theme/theme7.xml><?xml version="1.0" encoding="utf-8"?>
<a:theme xmlns:a="http://schemas.openxmlformats.org/drawingml/2006/main" name="AD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U&amp;SA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Elevating Devic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MigrationWizIdPermissions xmlns="417cbdeb-182c-48e7-ad25-d6c2a48dbac2" xsi:nil="true"/>
    <_ip_UnifiedCompliancePolicyProperties xmlns="http://schemas.microsoft.com/sharepoint/v3" xsi:nil="true"/>
    <MigrationWizId xmlns="417cbdeb-182c-48e7-ad25-d6c2a48dba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2F6B23BDB60844BC245818DDBB4D31" ma:contentTypeVersion="17" ma:contentTypeDescription="Create a new document." ma:contentTypeScope="" ma:versionID="406031866f7f38fea428dd6d8249cdf3">
  <xsd:schema xmlns:xsd="http://www.w3.org/2001/XMLSchema" xmlns:xs="http://www.w3.org/2001/XMLSchema" xmlns:p="http://schemas.microsoft.com/office/2006/metadata/properties" xmlns:ns1="http://schemas.microsoft.com/sharepoint/v3" xmlns:ns3="417cbdeb-182c-48e7-ad25-d6c2a48dbac2" xmlns:ns4="c947d39d-72df-4b8a-9db3-99968823a811" targetNamespace="http://schemas.microsoft.com/office/2006/metadata/properties" ma:root="true" ma:fieldsID="78a6cf0013745b2d370ff07ff58589a9" ns1:_="" ns3:_="" ns4:_="">
    <xsd:import namespace="http://schemas.microsoft.com/sharepoint/v3"/>
    <xsd:import namespace="417cbdeb-182c-48e7-ad25-d6c2a48dbac2"/>
    <xsd:import namespace="c947d39d-72df-4b8a-9db3-99968823a811"/>
    <xsd:element name="properties">
      <xsd:complexType>
        <xsd:sequence>
          <xsd:element name="documentManagement">
            <xsd:complexType>
              <xsd:all>
                <xsd:element ref="ns3:MigrationWizId" minOccurs="0"/>
                <xsd:element ref="ns3:MigrationWizIdPermissions" minOccurs="0"/>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EventHashCode" minOccurs="0"/>
                <xsd:element ref="ns3:MediaServiceGenerationTime"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7cbdeb-182c-48e7-ad25-d6c2a48dbac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47d39d-72df-4b8a-9db3-99968823a8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C403F9-75DE-4481-97B8-2C848973BDB6}">
  <ds:schemaRefs>
    <ds:schemaRef ds:uri="417cbdeb-182c-48e7-ad25-d6c2a48dbac2"/>
    <ds:schemaRef ds:uri="c947d39d-72df-4b8a-9db3-99968823a8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E88A546-4578-4839-8272-A4D9E2DA7244}">
  <ds:schemaRefs>
    <ds:schemaRef ds:uri="http://schemas.microsoft.com/sharepoint/v3/contenttype/forms"/>
  </ds:schemaRefs>
</ds:datastoreItem>
</file>

<file path=customXml/itemProps3.xml><?xml version="1.0" encoding="utf-8"?>
<ds:datastoreItem xmlns:ds="http://schemas.openxmlformats.org/officeDocument/2006/customXml" ds:itemID="{956DA2B4-3E92-4FE3-BABE-14268896C3AA}">
  <ds:schemaRefs>
    <ds:schemaRef ds:uri="417cbdeb-182c-48e7-ad25-d6c2a48dbac2"/>
    <ds:schemaRef ds:uri="c947d39d-72df-4b8a-9db3-99968823a8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TSSA - CARLINGVIEW DRIVE - PPT Template v08-2016</Template>
  <TotalTime>684</TotalTime>
  <Words>1108</Words>
  <Application>Microsoft Office PowerPoint</Application>
  <PresentationFormat>On-screen Show (16:9)</PresentationFormat>
  <Paragraphs>101</Paragraphs>
  <Slides>17</Slides>
  <Notes>12</Notes>
  <HiddenSlides>0</HiddenSlides>
  <MMClips>6</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17</vt:i4>
      </vt:variant>
    </vt:vector>
  </HeadingPairs>
  <TitlesOfParts>
    <vt:vector size="31" baseType="lpstr">
      <vt:lpstr>Arial</vt:lpstr>
      <vt:lpstr>Calibri</vt:lpstr>
      <vt:lpstr>Calibri Light</vt:lpstr>
      <vt:lpstr>Symbol</vt:lpstr>
      <vt:lpstr>New Basic Page</vt:lpstr>
      <vt:lpstr>Fuel Safety Title Page</vt:lpstr>
      <vt:lpstr>2_Fuel Safety Title Page</vt:lpstr>
      <vt:lpstr>Ski Lift</vt:lpstr>
      <vt:lpstr>2_U&amp;SA Title Page</vt:lpstr>
      <vt:lpstr>OE Title Page</vt:lpstr>
      <vt:lpstr>AD Title Page</vt:lpstr>
      <vt:lpstr>U&amp;SA Title Page</vt:lpstr>
      <vt:lpstr>Elevating Devices</vt:lpstr>
      <vt:lpstr>B&amp;PV Title Page</vt:lpstr>
      <vt:lpstr>Agricultural Revocation - Equipment Installed prior to July 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smontano@tssa.org;abenko@tssa.org</dc:creator>
  <cp:lastModifiedBy>Jean Lian</cp:lastModifiedBy>
  <cp:revision>6</cp:revision>
  <cp:lastPrinted>2019-09-09T12:12:36Z</cp:lastPrinted>
  <dcterms:created xsi:type="dcterms:W3CDTF">2019-09-06T12:47:28Z</dcterms:created>
  <dcterms:modified xsi:type="dcterms:W3CDTF">2021-07-12T18:42:36Z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0x010100EF2F6B23BDB60844BC245818DDBB4D31</vt:lpwstr>
  </property>
</Properties>
</file>